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1" r:id="rId3"/>
    <p:sldId id="258" r:id="rId4"/>
    <p:sldId id="262" r:id="rId5"/>
    <p:sldId id="259" r:id="rId6"/>
    <p:sldId id="260" r:id="rId7"/>
    <p:sldId id="264" r:id="rId8"/>
    <p:sldId id="265" r:id="rId9"/>
    <p:sldId id="272" r:id="rId10"/>
    <p:sldId id="273" r:id="rId11"/>
    <p:sldId id="274" r:id="rId12"/>
    <p:sldId id="269" r:id="rId13"/>
    <p:sldId id="267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0EAE"/>
    <a:srgbClr val="AD239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3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E150C-B2BC-4E0E-9BED-E10F82A4B19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B0D3B-D30D-439F-9ADE-ECCC3872C7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1349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Если</a:t>
            </a:r>
            <a:r>
              <a:rPr lang="ru-RU" baseline="0" dirty="0" smtClean="0"/>
              <a:t>  они не </a:t>
            </a:r>
            <a:r>
              <a:rPr lang="ru-RU" baseline="0" dirty="0" err="1" smtClean="0"/>
              <a:t>согланны</a:t>
            </a:r>
            <a:r>
              <a:rPr lang="ru-RU" baseline="0" dirty="0" smtClean="0"/>
              <a:t> то внести изменения за четверть, за раздел,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BE369-06F0-4186-BEDC-8D760CAD339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8152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5AACBC3-25D3-4073-AAA2-2E4BDB33388F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6112A66-97B0-42DB-8025-57C5836FC8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764704"/>
            <a:ext cx="7344816" cy="4874096"/>
          </a:xfrm>
        </p:spPr>
        <p:txBody>
          <a:bodyPr/>
          <a:lstStyle/>
          <a:p>
            <a:endParaRPr lang="kk-K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БІЛІМ БЕРУ МАЗМҰНЫНЫҢ ЖАҢАРТЫЛУЫ</a:t>
            </a:r>
            <a:endParaRPr lang="en-US" sz="3600" b="1" i="1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i="1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ОБНОВЛЕНИЕ СОДЕРЖАНИЯ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638702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 rotWithShape="1">
          <a:blip r:embed="rId2"/>
          <a:srcRect l="19784" t="17241" r="21057" b="23104"/>
          <a:stretch/>
        </p:blipFill>
        <p:spPr bwMode="auto">
          <a:xfrm>
            <a:off x="468313" y="476672"/>
            <a:ext cx="8208143" cy="5832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92086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548680"/>
            <a:ext cx="8136904" cy="5544616"/>
          </a:xfrm>
        </p:spPr>
        <p:txBody>
          <a:bodyPr>
            <a:normAutofit fontScale="55000" lnSpcReduction="20000"/>
          </a:bodyPr>
          <a:lstStyle/>
          <a:p>
            <a:pPr marL="45720" indent="0" algn="ctr">
              <a:buNone/>
            </a:pPr>
            <a:endParaRPr lang="kk-KZ" b="1" dirty="0" smtClean="0">
              <a:solidFill>
                <a:srgbClr val="0070C0"/>
              </a:solidFill>
            </a:endParaRPr>
          </a:p>
          <a:p>
            <a:pPr marL="45720" indent="0" algn="ctr">
              <a:buNone/>
            </a:pPr>
            <a:r>
              <a:rPr lang="kk-KZ" b="1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БІЛІМ БЕРУ МАЗМҰНЫНДАҒЫ НЕГІЗГІ ӨЗГЕРІСТЕР:</a:t>
            </a:r>
          </a:p>
          <a:p>
            <a:pPr marL="45720" indent="0" algn="ctr">
              <a:buNone/>
            </a:pPr>
            <a:r>
              <a:rPr lang="kk-KZ" b="1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ОСНОВНЫЕ ИЗМЕНЕНИЯ В СОДЕРЖАНИИ ОБРАЗОВАНИЯ:</a:t>
            </a:r>
          </a:p>
          <a:p>
            <a:pPr marL="45720" indent="0">
              <a:buNone/>
            </a:pPr>
            <a:endParaRPr lang="kk-KZ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1.Мемлекеттік жалпыға міндетті білім беру стандарты. Государственный обязательный </a:t>
            </a:r>
          </a:p>
          <a:p>
            <a:pPr marL="45720" indent="0">
              <a:buNone/>
            </a:pPr>
            <a:r>
              <a:rPr lang="kk-KZ" sz="2500" b="1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общеобразовательный стандарт.</a:t>
            </a:r>
          </a:p>
          <a:p>
            <a:pPr marL="45720" indent="0">
              <a:buNone/>
            </a:pPr>
            <a:endParaRPr lang="kk-KZ" sz="2500" b="1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2.Оқу жоспары.(Білім беру аймақтары: Тіл және әдебиет, Математика және </a:t>
            </a:r>
          </a:p>
          <a:p>
            <a:pPr marL="45720" indent="0">
              <a:buNone/>
            </a:pPr>
            <a:r>
              <a:rPr lang="kk-KZ" sz="2500" b="1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информатика, Жаратылыстану, Адам және қоғам, Технология және өнер, Дене</a:t>
            </a:r>
          </a:p>
          <a:p>
            <a:pPr marL="45720" indent="0">
              <a:buNone/>
            </a:pPr>
            <a:r>
              <a:rPr lang="kk-KZ" sz="2500" b="1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шынықтыру).</a:t>
            </a:r>
          </a:p>
          <a:p>
            <a:pPr marL="45720" indent="0">
              <a:buNone/>
            </a:pP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 Учебный план.(Образовательные области: Язык и литература, Математика и </a:t>
            </a:r>
          </a:p>
          <a:p>
            <a:pPr marL="45720" indent="0">
              <a:buNone/>
            </a:pPr>
            <a:r>
              <a:rPr lang="kk-KZ" sz="2500" b="1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информатика, Естествознание, Человек и общество, Технология и искусство, </a:t>
            </a:r>
          </a:p>
          <a:p>
            <a:pPr marL="45720" indent="0">
              <a:buNone/>
            </a:pPr>
            <a:r>
              <a:rPr lang="kk-KZ" sz="2500" b="1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Физическая культура).</a:t>
            </a:r>
          </a:p>
          <a:p>
            <a:pPr marL="45720" indent="0">
              <a:buNone/>
            </a:pPr>
            <a:endParaRPr lang="kk-KZ" sz="2500" b="1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3.Оқу бағдарламасы.Учебная программа.</a:t>
            </a:r>
          </a:p>
          <a:p>
            <a:pPr marL="45720" indent="0">
              <a:buNone/>
            </a:pPr>
            <a:endParaRPr lang="kk-KZ" sz="2500" b="1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4.Оқулықтар және Оқу-әдістемелік кешені. Учебники и Учебно-методический комплекс.</a:t>
            </a:r>
          </a:p>
          <a:p>
            <a:pPr marL="45720" indent="0">
              <a:buNone/>
            </a:pPr>
            <a:endParaRPr lang="kk-KZ" sz="2500" b="1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5.Бағалау жүйесі (критериалды бағалау). Система оценивания (критериальное </a:t>
            </a:r>
          </a:p>
          <a:p>
            <a:pPr marL="45720" indent="0">
              <a:buNone/>
            </a:pPr>
            <a:r>
              <a:rPr lang="kk-KZ" sz="2500" b="1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оценивание).</a:t>
            </a:r>
          </a:p>
          <a:p>
            <a:pPr marL="45720" indent="0">
              <a:buNone/>
            </a:pPr>
            <a:endParaRPr lang="kk-KZ" sz="2500" b="1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500" b="1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6.Білім алушылар </a:t>
            </a:r>
            <a:r>
              <a:rPr lang="kk-KZ" sz="25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жетістіктерінің мониторгі. Мониторинг достижений обучающихся.</a:t>
            </a:r>
          </a:p>
          <a:p>
            <a:pPr marL="4572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8377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539552" y="260648"/>
            <a:ext cx="8280919" cy="612068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kk-KZ" sz="32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Күтілетін нәтиже. Ожидаемые результаты. </a:t>
            </a:r>
          </a:p>
          <a:p>
            <a:pPr marL="45720" indent="0" algn="ctr">
              <a:buNone/>
            </a:pPr>
            <a:endParaRPr lang="kk-KZ" sz="3600" dirty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ru-RU" sz="3600" dirty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34908" t="30000" r="19918" b="20371"/>
          <a:stretch/>
        </p:blipFill>
        <p:spPr bwMode="auto">
          <a:xfrm>
            <a:off x="611560" y="1124745"/>
            <a:ext cx="8064895" cy="51585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085794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08912" cy="536177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kk-KZ" sz="2800" b="1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11 жылдық оқуға білім беру мазмұнының жаңартылуының біртіндеп еңгізуі</a:t>
            </a:r>
          </a:p>
          <a:p>
            <a:pPr marL="45720" indent="0" algn="ctr">
              <a:buNone/>
            </a:pPr>
            <a:r>
              <a:rPr lang="kk-KZ" sz="2800" b="1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Поэтапное внедрение обновленного содержания образования в 11-е обучение</a:t>
            </a:r>
          </a:p>
          <a:p>
            <a:pPr marL="45720" indent="0">
              <a:buNone/>
            </a:pP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1.2016-2017 оқу жылы / учебный год: 1. </a:t>
            </a:r>
          </a:p>
          <a:p>
            <a:pPr marL="45720" indent="0">
              <a:buNone/>
            </a:pP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2.2017-2018 оқу жылы / учебный год: 1, </a:t>
            </a:r>
            <a:r>
              <a:rPr lang="kk-KZ" sz="2800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800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kk-KZ" sz="2800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endParaRPr lang="ru-RU" sz="2800" dirty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3.2018-2019 оқу жылы / учебный год: 1, 2, </a:t>
            </a:r>
            <a:r>
              <a:rPr lang="kk-KZ" sz="2800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, 5,7,</a:t>
            </a:r>
            <a:r>
              <a:rPr lang="kk-KZ" sz="2800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, и</a:t>
            </a:r>
            <a:endParaRPr lang="en-US" sz="2800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endParaRPr lang="kk-KZ" sz="2800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4.2019-2020 оқу жылы / учебный год: 1, 2, 3, </a:t>
            </a:r>
            <a:r>
              <a:rPr lang="kk-KZ" sz="2800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, 5, 6, </a:t>
            </a:r>
            <a:endParaRPr lang="en-US" sz="2800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2800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8, </a:t>
            </a:r>
            <a:r>
              <a:rPr lang="kk-KZ" sz="2800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800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kk-KZ" sz="28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kk-KZ" sz="2800" u="sng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11.</a:t>
            </a:r>
            <a:endParaRPr lang="ru-RU" sz="2800" dirty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79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332656"/>
            <a:ext cx="7992888" cy="6048672"/>
          </a:xfrm>
        </p:spPr>
        <p:txBody>
          <a:bodyPr>
            <a:normAutofit fontScale="62500" lnSpcReduction="20000"/>
          </a:bodyPr>
          <a:lstStyle/>
          <a:p>
            <a:pPr marL="45720" indent="0" algn="ctr">
              <a:buNone/>
            </a:pP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в Перспективе?</a:t>
            </a:r>
          </a:p>
          <a:p>
            <a:pPr marL="45720" indent="0" algn="ctr"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9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1. БЕСКҮНДІК ОҚЫТУ. ПЯТИДНЕВНОЕ ОБУЧЕНИЕ.</a:t>
            </a:r>
          </a:p>
          <a:p>
            <a:pPr marL="45720" indent="0">
              <a:buNone/>
            </a:pPr>
            <a:r>
              <a:rPr lang="kk-KZ" sz="29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 (бастауыш, орта және жоғары буындар / начальная, средняя и</a:t>
            </a:r>
          </a:p>
          <a:p>
            <a:pPr marL="45720" indent="0">
              <a:buNone/>
            </a:pPr>
            <a:r>
              <a:rPr lang="kk-KZ" sz="2900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9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старшая ступени)</a:t>
            </a:r>
          </a:p>
          <a:p>
            <a:pPr marL="45720" indent="0">
              <a:buNone/>
            </a:pPr>
            <a:endParaRPr lang="kk-KZ" sz="2900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9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2. ЖОБАЛАР АРҚЫЛЫ ОҚЫТУ. ОБУЧЕНИЕ ЧЕРЕЗ ПРОЕКТНУЮ</a:t>
            </a:r>
          </a:p>
          <a:p>
            <a:pPr marL="45720" indent="0">
              <a:buNone/>
            </a:pPr>
            <a:r>
              <a:rPr lang="kk-KZ" sz="2900" b="1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9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 ДЕЯТЕЛЬНОСТЬ</a:t>
            </a:r>
            <a:r>
              <a:rPr lang="kk-KZ" sz="2900" b="1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kk-KZ" sz="29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(бастауыш</a:t>
            </a:r>
            <a:r>
              <a:rPr lang="kk-KZ" sz="2900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, орта және жоғары буындар / начальная, средняя и</a:t>
            </a:r>
          </a:p>
          <a:p>
            <a:pPr marL="45720" indent="0">
              <a:buNone/>
            </a:pPr>
            <a:r>
              <a:rPr lang="kk-KZ" sz="2900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 старшая </a:t>
            </a:r>
            <a:r>
              <a:rPr lang="kk-KZ" sz="29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ступени)</a:t>
            </a:r>
            <a:endParaRPr lang="kk-KZ" sz="2900" dirty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kk-KZ" sz="2900" dirty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9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3. ҮШТІЛДІ ОҚЫТУ. ТРЕХЯЗЫЧНОЕ ОБУЧЕНИЕ.</a:t>
            </a:r>
          </a:p>
          <a:p>
            <a:pPr marL="45720" indent="0">
              <a:buNone/>
            </a:pPr>
            <a:r>
              <a:rPr lang="kk-KZ" sz="2900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9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(қазақ, орыс және ағылшын тілдері. казахский, русский и английский языки).</a:t>
            </a:r>
          </a:p>
          <a:p>
            <a:pPr marL="45720" indent="0" algn="ctr">
              <a:buNone/>
            </a:pPr>
            <a:r>
              <a:rPr lang="kk-KZ" sz="29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(жоғары буын / старшая ступень)</a:t>
            </a:r>
          </a:p>
          <a:p>
            <a:pPr marL="45720" indent="0">
              <a:buNone/>
            </a:pPr>
            <a:endParaRPr lang="kk-KZ" sz="2900" dirty="0" smtClean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kk-KZ" sz="29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4. ЖОҒАРЫОҚУ АЛДЫ ДАЙЫНДЫҒЫ (бейіндік).</a:t>
            </a:r>
          </a:p>
          <a:p>
            <a:pPr marL="45720" indent="0">
              <a:buNone/>
            </a:pPr>
            <a:r>
              <a:rPr lang="kk-KZ" sz="2900" b="1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900" b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 ПРЕДВУЗОВСКАЯ ПОДГОТОВКА (профильное). </a:t>
            </a:r>
          </a:p>
          <a:p>
            <a:pPr marL="45720" indent="0" algn="ctr">
              <a:buNone/>
            </a:pPr>
            <a:r>
              <a:rPr lang="kk-KZ" sz="2900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900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900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(жоғары буын / старшая ступень)</a:t>
            </a:r>
          </a:p>
          <a:p>
            <a:pPr marL="45720" indent="0" algn="ctr">
              <a:buNone/>
            </a:pPr>
            <a:endParaRPr lang="ru-RU" sz="2900" dirty="0">
              <a:solidFill>
                <a:srgbClr val="0E0EA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7942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2355333" y="4075153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788024" y="4061993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8134234" y="4061993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204684" y="2401940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424598" y="2401940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609565" y="548680"/>
            <a:ext cx="7879298" cy="140765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Критериалды</a:t>
            </a:r>
            <a:r>
              <a:rPr lang="ru-RU" sz="40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бағалау</a:t>
            </a:r>
            <a:r>
              <a:rPr lang="ru-RU" sz="40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 </a:t>
            </a:r>
            <a:r>
              <a:rPr lang="ru-RU" sz="4000" b="1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Критериальное</a:t>
            </a:r>
            <a:r>
              <a:rPr lang="ru-RU" sz="40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оценивание</a:t>
            </a:r>
            <a:endParaRPr lang="ru-RU" sz="4000" b="1" dirty="0">
              <a:solidFill>
                <a:schemeClr val="tx1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55137" y="1952225"/>
            <a:ext cx="0" cy="4497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425292" y="2401940"/>
            <a:ext cx="5779392" cy="42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95536" y="2755286"/>
            <a:ext cx="3240360" cy="10337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Қалыптастырушы</a:t>
            </a: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бағалау</a:t>
            </a: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/ </a:t>
            </a:r>
            <a:r>
              <a:rPr lang="ru-RU" sz="2000" b="1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Формативное</a:t>
            </a: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оценивание</a:t>
            </a:r>
            <a:endParaRPr lang="ru-RU" sz="2000" b="1" dirty="0">
              <a:solidFill>
                <a:schemeClr val="tx1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9564" y="4393536"/>
            <a:ext cx="2738299" cy="1771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Бөлім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немесе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тақырып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бойынша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жиынтық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бағалау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/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Суммативное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оценивание</a:t>
            </a:r>
            <a:r>
              <a:rPr lang="en-US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за раздел / сквозную тему</a:t>
            </a:r>
            <a:endParaRPr lang="ru-RU" dirty="0">
              <a:solidFill>
                <a:schemeClr val="tx1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79912" y="4393536"/>
            <a:ext cx="2383514" cy="17717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Тоқсандық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жиынтық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бағалау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/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Суммативное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ценивание</a:t>
            </a:r>
            <a:r>
              <a:rPr lang="en-US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за четверть</a:t>
            </a:r>
            <a:endParaRPr lang="ru-RU" dirty="0">
              <a:solidFill>
                <a:schemeClr val="tx1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76060" y="2784758"/>
            <a:ext cx="4574732" cy="8244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Жиынтық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бағалау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/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Суммативное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оценивание</a:t>
            </a:r>
            <a:endParaRPr lang="ru-RU" sz="2000" b="1" dirty="0">
              <a:solidFill>
                <a:schemeClr val="tx1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355333" y="4076593"/>
            <a:ext cx="577890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372200" y="4362340"/>
            <a:ext cx="2376264" cy="18029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Білім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алу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деңгейі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бойынша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жиынтық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бағалау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/ </a:t>
            </a:r>
            <a:r>
              <a:rPr lang="ru-RU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Суммативное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оценивание  за  уровень</a:t>
            </a:r>
            <a:r>
              <a:rPr lang="en-US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образования</a:t>
            </a:r>
            <a:endParaRPr lang="ru-RU" dirty="0">
              <a:solidFill>
                <a:schemeClr val="tx1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8959" y="3545830"/>
            <a:ext cx="1714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0667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332656"/>
            <a:ext cx="7704856" cy="5832648"/>
          </a:xfrm>
        </p:spPr>
        <p:txBody>
          <a:bodyPr/>
          <a:lstStyle/>
          <a:p>
            <a:pPr marL="45720" indent="0" algn="ctr">
              <a:buNone/>
            </a:pPr>
            <a:r>
              <a:rPr lang="kk-KZ" dirty="0" smtClean="0"/>
              <a:t>Примеры формативного оценивания</a:t>
            </a: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74" t="24995" r="33821" b="23741"/>
          <a:stretch/>
        </p:blipFill>
        <p:spPr bwMode="auto">
          <a:xfrm>
            <a:off x="619944" y="1124744"/>
            <a:ext cx="805651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90224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7920880" cy="5361776"/>
          </a:xfrm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kk-KZ" u="sng" dirty="0"/>
              <a:t>Задание №1:</a:t>
            </a:r>
            <a:r>
              <a:rPr lang="kk-KZ" dirty="0"/>
              <a:t> Дай характеристику химическому веществу - </a:t>
            </a:r>
            <a:r>
              <a:rPr lang="en-US" dirty="0"/>
              <a:t>H</a:t>
            </a:r>
            <a:r>
              <a:rPr lang="ru-RU" baseline="-25000" dirty="0"/>
              <a:t>2</a:t>
            </a:r>
            <a:r>
              <a:rPr lang="en-US" dirty="0"/>
              <a:t>SO</a:t>
            </a:r>
            <a:r>
              <a:rPr lang="ru-RU" baseline="-25000" dirty="0"/>
              <a:t>4</a:t>
            </a:r>
            <a:r>
              <a:rPr lang="kk-KZ" dirty="0"/>
              <a:t>.</a:t>
            </a:r>
            <a:endParaRPr lang="ru-RU" dirty="0"/>
          </a:p>
          <a:p>
            <a:pPr marL="45720" indent="0">
              <a:buNone/>
            </a:pPr>
            <a:r>
              <a:rPr lang="kk-KZ" dirty="0"/>
              <a:t> </a:t>
            </a:r>
            <a:endParaRPr lang="ru-RU" dirty="0"/>
          </a:p>
          <a:p>
            <a:pPr marL="45720" indent="0">
              <a:buNone/>
            </a:pPr>
            <a:r>
              <a:rPr lang="kk-KZ" b="1" u="sng" dirty="0"/>
              <a:t>Критерии к заданию:</a:t>
            </a:r>
            <a:r>
              <a:rPr lang="kk-KZ" dirty="0"/>
              <a:t> (</a:t>
            </a:r>
            <a:r>
              <a:rPr lang="kk-KZ" b="1" dirty="0"/>
              <a:t>Что должен знать и уметь ученик</a:t>
            </a:r>
            <a:r>
              <a:rPr lang="kk-KZ" dirty="0"/>
              <a:t>)</a:t>
            </a:r>
            <a:endParaRPr lang="ru-RU" dirty="0"/>
          </a:p>
          <a:p>
            <a:pPr marL="45720" indent="0">
              <a:buNone/>
            </a:pPr>
            <a:r>
              <a:rPr lang="kk-KZ" dirty="0"/>
              <a:t>1.Знать название вещества.</a:t>
            </a:r>
            <a:endParaRPr lang="ru-RU" dirty="0"/>
          </a:p>
          <a:p>
            <a:pPr marL="45720" indent="0">
              <a:buNone/>
            </a:pPr>
            <a:r>
              <a:rPr lang="kk-KZ" dirty="0"/>
              <a:t>2.Знать названия химических элементов, входящих в состав вещества.</a:t>
            </a:r>
            <a:endParaRPr lang="ru-RU" dirty="0"/>
          </a:p>
          <a:p>
            <a:pPr marL="45720" indent="0">
              <a:buNone/>
            </a:pPr>
            <a:r>
              <a:rPr lang="kk-KZ" dirty="0"/>
              <a:t>3.Уметь определять качественный состав.</a:t>
            </a:r>
            <a:endParaRPr lang="ru-RU" dirty="0"/>
          </a:p>
          <a:p>
            <a:pPr marL="45720" indent="0">
              <a:buNone/>
            </a:pPr>
            <a:r>
              <a:rPr lang="kk-KZ" dirty="0"/>
              <a:t>4.Уметь определять количественный состав.</a:t>
            </a:r>
            <a:endParaRPr lang="ru-RU" dirty="0"/>
          </a:p>
          <a:p>
            <a:pPr marL="45720" indent="0">
              <a:buNone/>
            </a:pPr>
            <a:r>
              <a:rPr lang="kk-KZ" dirty="0"/>
              <a:t>5.Уметь вычислять молекулярную массу вещества.</a:t>
            </a:r>
            <a:endParaRPr lang="ru-RU" dirty="0"/>
          </a:p>
          <a:p>
            <a:pPr marL="45720" indent="0">
              <a:buNone/>
            </a:pPr>
            <a:r>
              <a:rPr lang="kk-KZ" b="1" dirty="0"/>
              <a:t> </a:t>
            </a:r>
            <a:endParaRPr lang="ru-RU" dirty="0"/>
          </a:p>
          <a:p>
            <a:pPr marL="45720" indent="0">
              <a:buNone/>
            </a:pPr>
            <a:r>
              <a:rPr lang="kk-KZ" b="1" u="sng" dirty="0"/>
              <a:t>Ответ ученика № 1:</a:t>
            </a:r>
            <a:endParaRPr lang="ru-RU" dirty="0"/>
          </a:p>
          <a:p>
            <a:pPr marL="45720" indent="0">
              <a:buNone/>
            </a:pPr>
            <a:r>
              <a:rPr lang="kk-KZ" dirty="0"/>
              <a:t>1. </a:t>
            </a:r>
            <a:r>
              <a:rPr lang="en-US" dirty="0"/>
              <a:t>H</a:t>
            </a:r>
            <a:r>
              <a:rPr lang="ru-RU" baseline="-25000" dirty="0"/>
              <a:t>2</a:t>
            </a:r>
            <a:r>
              <a:rPr lang="en-US" dirty="0"/>
              <a:t>SO</a:t>
            </a:r>
            <a:r>
              <a:rPr lang="ru-RU" baseline="-25000" dirty="0"/>
              <a:t>4 </a:t>
            </a:r>
            <a:r>
              <a:rPr lang="kk-KZ" dirty="0"/>
              <a:t>– это химическая формула серной кислоты.</a:t>
            </a:r>
            <a:endParaRPr lang="ru-RU" dirty="0"/>
          </a:p>
          <a:p>
            <a:pPr marL="45720" indent="0">
              <a:buNone/>
            </a:pPr>
            <a:r>
              <a:rPr lang="kk-KZ" dirty="0"/>
              <a:t>2.Качественный состав: химическое вещество состоит из атомов водорода, серы и кислорода.</a:t>
            </a:r>
            <a:endParaRPr lang="ru-RU" dirty="0"/>
          </a:p>
          <a:p>
            <a:pPr marL="45720" indent="0">
              <a:buNone/>
            </a:pPr>
            <a:r>
              <a:rPr lang="kk-KZ" dirty="0"/>
              <a:t>3.Количественный состав: серная кислота состоит из 2-х атомов водорода, 1 атома кислорода и 4-х атомов кислорода.</a:t>
            </a:r>
            <a:endParaRPr lang="ru-RU" dirty="0"/>
          </a:p>
          <a:p>
            <a:pPr marL="45720" indent="0">
              <a:buNone/>
            </a:pPr>
            <a:r>
              <a:rPr lang="kk-KZ" dirty="0"/>
              <a:t>4.Молекулярная масса: М</a:t>
            </a:r>
            <a:r>
              <a:rPr lang="en-US" dirty="0"/>
              <a:t>r</a:t>
            </a:r>
            <a:r>
              <a:rPr lang="kk-KZ" dirty="0"/>
              <a:t>(</a:t>
            </a:r>
            <a:r>
              <a:rPr lang="en-US" dirty="0"/>
              <a:t>H</a:t>
            </a:r>
            <a:r>
              <a:rPr lang="ru-RU" baseline="-25000" dirty="0"/>
              <a:t>2</a:t>
            </a:r>
            <a:r>
              <a:rPr lang="en-US" dirty="0"/>
              <a:t>SO</a:t>
            </a:r>
            <a:r>
              <a:rPr lang="ru-RU" baseline="-25000" dirty="0"/>
              <a:t>4</a:t>
            </a:r>
            <a:r>
              <a:rPr lang="kk-KZ" dirty="0"/>
              <a:t>)= 1*2 + 32 + 16*4= 96 а.е. (</a:t>
            </a:r>
            <a:r>
              <a:rPr lang="kk-KZ" u="sng" dirty="0"/>
              <a:t>правильный ответ 98</a:t>
            </a:r>
            <a:r>
              <a:rPr lang="kk-KZ" dirty="0"/>
              <a:t>)</a:t>
            </a: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55849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370181052"/>
              </p:ext>
            </p:extLst>
          </p:nvPr>
        </p:nvGraphicFramePr>
        <p:xfrm>
          <a:off x="1223328" y="1902032"/>
          <a:ext cx="5220880" cy="42287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8352"/>
                <a:gridCol w="3672408"/>
                <a:gridCol w="1080120"/>
              </a:tblGrid>
              <a:tr h="4227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критерии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баллы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2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знает название химического вещества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2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знает название химических элементов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11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3.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умеет определять качественный состав химического вещества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11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умеет определять количественный состав химического вещества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275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знает порядок вычисления молекулярной массы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0,5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27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допускает ошибки в математических расчетах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4,5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23963" y="1264236"/>
            <a:ext cx="651638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Дескрипторы к заданию: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04248" y="3204399"/>
            <a:ext cx="19207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6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Рекомендации: </a:t>
            </a:r>
            <a:endParaRPr lang="ru-RU" sz="7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6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Не торопись! Будь внимателен при математических расчетах!</a:t>
            </a:r>
            <a:endParaRPr lang="ru-RU" sz="7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6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2.Повтори сложение двухзначных(и т.д....) цифр.</a:t>
            </a:r>
            <a:endParaRPr lang="kk-KZ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1655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560840" cy="5505792"/>
          </a:xfrm>
        </p:spPr>
        <p:txBody>
          <a:bodyPr/>
          <a:lstStyle/>
          <a:p>
            <a:pPr marL="45720" indent="0" algn="ctr">
              <a:buNone/>
            </a:pPr>
            <a:endParaRPr lang="kk-KZ" b="1" dirty="0" smtClean="0"/>
          </a:p>
          <a:p>
            <a:pPr marL="45720" indent="0" algn="ctr">
              <a:buNone/>
            </a:pPr>
            <a:r>
              <a:rPr lang="kk-KZ" b="1" dirty="0" smtClean="0"/>
              <a:t>Жиынтық бағалау / Суммативное оценивание</a:t>
            </a:r>
          </a:p>
          <a:p>
            <a:pPr marL="502920" indent="-457200">
              <a:buAutoNum type="arabicPeriod"/>
            </a:pPr>
            <a:r>
              <a:rPr lang="kk-KZ" dirty="0" smtClean="0"/>
              <a:t>После каждого пройденного раздела (по техническим предметам) и сквозных тем (по гуманитарным предметам), а далее и четверти,   ученик пишет контрольную работу (письменная работа, тестовые задания, аудирование и т.д.)</a:t>
            </a:r>
          </a:p>
          <a:p>
            <a:pPr marL="502920" indent="-457200">
              <a:buAutoNum type="arabicPeriod"/>
            </a:pPr>
            <a:r>
              <a:rPr lang="kk-KZ" dirty="0" smtClean="0"/>
              <a:t>Набранные баллы за разделы и </a:t>
            </a:r>
            <a:r>
              <a:rPr lang="kk-KZ" smtClean="0"/>
              <a:t>сквозные темы, </a:t>
            </a:r>
            <a:r>
              <a:rPr lang="kk-KZ" dirty="0" smtClean="0"/>
              <a:t>вместе суммируются и переводятся в итоговую оценку за четверть и далее в годовую.</a:t>
            </a:r>
          </a:p>
          <a:p>
            <a:pPr marL="502920" indent="-457200">
              <a:buAutoNum type="arabicPeriod"/>
            </a:pPr>
            <a:r>
              <a:rPr lang="kk-KZ" dirty="0" smtClean="0"/>
              <a:t>Не оцениваются следующие предметы: физическая культура и самопознание (пишется зачтено).</a:t>
            </a:r>
          </a:p>
          <a:p>
            <a:pPr marL="45720" indent="0">
              <a:buNone/>
            </a:pPr>
            <a:endParaRPr lang="kk-KZ" dirty="0" smtClean="0"/>
          </a:p>
        </p:txBody>
      </p:sp>
    </p:spTree>
    <p:extLst>
      <p:ext uri="{BB962C8B-B14F-4D97-AF65-F5344CB8AC3E}">
        <p14:creationId xmlns:p14="http://schemas.microsoft.com/office/powerpoint/2010/main" xmlns="" val="1943697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260648"/>
            <a:ext cx="7200800" cy="5040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ОҚУШЫНЫ ТОҚСАНДЫҚ БАҒАЛАУ ЕСЕБІ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50E4-7867-45A6-94BB-B30865F9216B}" type="slidenum">
              <a:rPr lang="ru-RU" smtClean="0">
                <a:solidFill>
                  <a:srgbClr val="E7BC29">
                    <a:shade val="75000"/>
                  </a:srgbClr>
                </a:solidFill>
              </a:rPr>
              <a:pPr/>
              <a:t>12</a:t>
            </a:fld>
            <a:endParaRPr lang="ru-RU">
              <a:solidFill>
                <a:srgbClr val="E7BC29">
                  <a:shade val="75000"/>
                </a:srgb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6780" y="6381330"/>
            <a:ext cx="6425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*Ұпай және баға есебі</a:t>
            </a:r>
            <a:r>
              <a:rPr lang="ru-RU" sz="1400" b="1" i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электронды</a:t>
            </a:r>
            <a:r>
              <a:rPr lang="ru-RU" sz="1400" b="1" i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журналда</a:t>
            </a:r>
            <a:r>
              <a:rPr lang="ru-RU" sz="1400" b="1" i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автоматты</a:t>
            </a:r>
            <a:r>
              <a:rPr lang="ru-RU" sz="1400" b="1" i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түрде  іске</a:t>
            </a:r>
            <a:r>
              <a:rPr lang="ru-RU" sz="1400" b="1" i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i="1" dirty="0" err="1" smtClean="0">
                <a:solidFill>
                  <a:srgbClr val="0070C0"/>
                </a:solidFill>
                <a:latin typeface="Arial Narrow" panose="020B0606020202030204" pitchFamily="34" charset="0"/>
              </a:rPr>
              <a:t>асырылады</a:t>
            </a:r>
            <a:r>
              <a:rPr lang="ru-RU" sz="1400" b="1" i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endParaRPr lang="en-US" sz="1400" b="1" i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5954124"/>
              </p:ext>
            </p:extLst>
          </p:nvPr>
        </p:nvGraphicFramePr>
        <p:xfrm>
          <a:off x="6030162" y="2544282"/>
          <a:ext cx="2358262" cy="25409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5620"/>
                <a:gridCol w="1632642"/>
              </a:tblGrid>
              <a:tr h="91202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Ұпайды бағаға айналдыру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шкаласы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бастауыш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сыныптар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778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"1"</a:t>
                      </a:r>
                    </a:p>
                  </a:txBody>
                  <a:tcPr marL="5358" marR="5358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0-20%</a:t>
                      </a:r>
                    </a:p>
                  </a:txBody>
                  <a:tcPr marL="5358" marR="5358" marT="9525" marB="0" anchor="ctr"/>
                </a:tc>
              </a:tr>
              <a:tr h="337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"2"</a:t>
                      </a:r>
                    </a:p>
                  </a:txBody>
                  <a:tcPr marL="5358" marR="5358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21%-40%</a:t>
                      </a:r>
                    </a:p>
                  </a:txBody>
                  <a:tcPr marL="5358" marR="5358" marT="9525" marB="0" anchor="ctr"/>
                </a:tc>
              </a:tr>
              <a:tr h="337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"3"</a:t>
                      </a:r>
                    </a:p>
                  </a:txBody>
                  <a:tcPr marL="5358" marR="5358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41%-60%</a:t>
                      </a:r>
                    </a:p>
                  </a:txBody>
                  <a:tcPr marL="5358" marR="5358" marT="9525" marB="0" anchor="ctr"/>
                </a:tc>
              </a:tr>
              <a:tr h="337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"4"</a:t>
                      </a:r>
                    </a:p>
                  </a:txBody>
                  <a:tcPr marL="5358" marR="5358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61%-80%</a:t>
                      </a:r>
                    </a:p>
                  </a:txBody>
                  <a:tcPr marL="5358" marR="5358" marT="9525" marB="0" anchor="ctr"/>
                </a:tc>
              </a:tr>
              <a:tr h="337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"5"</a:t>
                      </a:r>
                    </a:p>
                  </a:txBody>
                  <a:tcPr marL="5358" marR="5358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81%-100%</a:t>
                      </a:r>
                    </a:p>
                  </a:txBody>
                  <a:tcPr marL="5358" marR="5358" marT="9525" marB="0" anchor="ctr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16767172"/>
              </p:ext>
            </p:extLst>
          </p:nvPr>
        </p:nvGraphicFramePr>
        <p:xfrm>
          <a:off x="899591" y="2636912"/>
          <a:ext cx="4824536" cy="1800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88155"/>
                <a:gridCol w="668341"/>
                <a:gridCol w="537456"/>
                <a:gridCol w="698021"/>
                <a:gridCol w="617738"/>
                <a:gridCol w="617738"/>
                <a:gridCol w="540521"/>
                <a:gridCol w="556566"/>
              </a:tblGrid>
              <a:tr h="47373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бөлімді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СБ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бөлімді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СБ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бөлімді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СБ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Тоқсанды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СБ </a:t>
                      </a: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3737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Оқушылар ұпайы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Макс.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үпай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Оқушылар ұпайы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Макс.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үпай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Оқушылар ұпайы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Макс.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үпай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Оқушылар ұпайы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Макс.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үпай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84242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8424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15%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15%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24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/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187624" y="4581130"/>
            <a:ext cx="4166266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1600" dirty="0" smtClean="0">
              <a:latin typeface="Arial Narrow" panose="020B0606020202030204" pitchFamily="34" charset="0"/>
            </a:endParaRPr>
          </a:p>
          <a:p>
            <a:pPr algn="ctr"/>
            <a:endParaRPr lang="ru-RU" sz="1600" dirty="0"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2,1+2,4+1,3+7,5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= 13,3 из 20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13,3 ~ 66,5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52120" y="508518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err="1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Оқушының тоқсандық бағасы </a:t>
            </a:r>
            <a:r>
              <a:rPr lang="ru-RU" i="1" dirty="0" smtClean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i="1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4» </a:t>
            </a:r>
            <a:endParaRPr lang="en-US" i="1" dirty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4530296"/>
              </p:ext>
            </p:extLst>
          </p:nvPr>
        </p:nvGraphicFramePr>
        <p:xfrm>
          <a:off x="1187625" y="1087702"/>
          <a:ext cx="2611173" cy="12600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391"/>
                <a:gridCol w="870391"/>
                <a:gridCol w="870391"/>
              </a:tblGrid>
              <a:tr h="476628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Бөлімді</a:t>
                      </a:r>
                      <a:r>
                        <a:rPr lang="ru-RU" sz="1400" b="1" i="0" u="none" strike="noStrike" baseline="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СБ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Бөлімді</a:t>
                      </a:r>
                      <a:r>
                        <a:rPr lang="ru-RU" sz="1400" b="1" i="0" u="none" strike="noStrike" baseline="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СБ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Бөлімді</a:t>
                      </a:r>
                      <a:r>
                        <a:rPr lang="ru-RU" sz="1400" b="1" i="0" u="none" strike="noStrike" baseline="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СБ </a:t>
                      </a:r>
                    </a:p>
                  </a:txBody>
                  <a:tcPr marL="68580" marR="68580"/>
                </a:tc>
              </a:tr>
              <a:tr h="3364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15%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15%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376098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04188361"/>
              </p:ext>
            </p:extLst>
          </p:nvPr>
        </p:nvGraphicFramePr>
        <p:xfrm>
          <a:off x="4575876" y="1087703"/>
          <a:ext cx="1220259" cy="11787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0259"/>
              </a:tblGrid>
              <a:tr h="57850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Тоқсанды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СБ </a:t>
                      </a:r>
                    </a:p>
                  </a:txBody>
                  <a:tcPr marL="68580" marR="68580"/>
                </a:tc>
              </a:tr>
              <a:tr h="53866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/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79110715"/>
              </p:ext>
            </p:extLst>
          </p:nvPr>
        </p:nvGraphicFramePr>
        <p:xfrm>
          <a:off x="6948264" y="1087702"/>
          <a:ext cx="1368152" cy="1120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/>
              </a:tblGrid>
              <a:tr h="636665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Тоқсандық баға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48049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100 %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/>
                </a:tc>
              </a:tr>
            </a:tbl>
          </a:graphicData>
        </a:graphic>
      </p:graphicFrame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0815" y="1087703"/>
            <a:ext cx="387428" cy="516570"/>
          </a:xfrm>
          <a:prstGeom prst="rect">
            <a:avLst/>
          </a:prstGeom>
        </p:spPr>
      </p:pic>
      <p:grpSp>
        <p:nvGrpSpPr>
          <p:cNvPr id="25" name="Группа 24"/>
          <p:cNvGrpSpPr/>
          <p:nvPr/>
        </p:nvGrpSpPr>
        <p:grpSpPr>
          <a:xfrm>
            <a:off x="6012160" y="1219991"/>
            <a:ext cx="378042" cy="264795"/>
            <a:chOff x="5220072" y="1186389"/>
            <a:chExt cx="504056" cy="264795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5220072" y="1356146"/>
              <a:ext cx="504056" cy="9503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5220072" y="1186389"/>
              <a:ext cx="504056" cy="9503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0" name="Прямая соединительная линия 29"/>
          <p:cNvCxnSpPr/>
          <p:nvPr/>
        </p:nvCxnSpPr>
        <p:spPr>
          <a:xfrm>
            <a:off x="2411760" y="42210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2051720" y="4077072"/>
            <a:ext cx="1116124" cy="504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3113838" y="4077072"/>
            <a:ext cx="27003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3653898" y="4077072"/>
            <a:ext cx="378042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3869922" y="4064586"/>
            <a:ext cx="1044054" cy="508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9578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632847" cy="5040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РАСЧЕТ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ОЦЕНКИ УЧАЩЕГОСЯ ЗА ЧЕТВЕРТЬ 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125185" y="6198767"/>
            <a:ext cx="1828800" cy="365125"/>
          </a:xfrm>
        </p:spPr>
        <p:txBody>
          <a:bodyPr/>
          <a:lstStyle/>
          <a:p>
            <a:fld id="{FBF750E4-7867-45A6-94BB-B30865F9216B}" type="slidenum">
              <a:rPr lang="ru-RU" smtClean="0">
                <a:solidFill>
                  <a:srgbClr val="E7BC29">
                    <a:shade val="75000"/>
                  </a:srgbClr>
                </a:solidFill>
              </a:rPr>
              <a:pPr/>
              <a:t>13</a:t>
            </a:fld>
            <a:endParaRPr lang="ru-RU" dirty="0">
              <a:solidFill>
                <a:srgbClr val="E7BC29">
                  <a:shade val="75000"/>
                </a:srgb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6780" y="6381330"/>
            <a:ext cx="642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0070C0"/>
                </a:solidFill>
                <a:latin typeface="Arial Narrow" panose="020B0606020202030204" pitchFamily="34" charset="0"/>
              </a:rPr>
              <a:t>*Расчеты баллов и оценок осуществляются автоматически в электронном журнале </a:t>
            </a:r>
            <a:endParaRPr lang="en-US" sz="1400" b="1" i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6996116"/>
              </p:ext>
            </p:extLst>
          </p:nvPr>
        </p:nvGraphicFramePr>
        <p:xfrm>
          <a:off x="6030162" y="2544282"/>
          <a:ext cx="2358262" cy="25409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5620"/>
                <a:gridCol w="1632642"/>
              </a:tblGrid>
              <a:tr h="91202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Шкала перевода баллов в оценку (для начальных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классов)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778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"1"</a:t>
                      </a:r>
                    </a:p>
                  </a:txBody>
                  <a:tcPr marL="5358" marR="5358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0-20%</a:t>
                      </a:r>
                    </a:p>
                  </a:txBody>
                  <a:tcPr marL="5358" marR="5358" marT="9525" marB="0" anchor="ctr"/>
                </a:tc>
              </a:tr>
              <a:tr h="337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"2"</a:t>
                      </a:r>
                    </a:p>
                  </a:txBody>
                  <a:tcPr marL="5358" marR="5358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21%-40%</a:t>
                      </a:r>
                    </a:p>
                  </a:txBody>
                  <a:tcPr marL="5358" marR="5358" marT="9525" marB="0" anchor="ctr"/>
                </a:tc>
              </a:tr>
              <a:tr h="337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"3"</a:t>
                      </a:r>
                    </a:p>
                  </a:txBody>
                  <a:tcPr marL="5358" marR="5358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41%-60%</a:t>
                      </a:r>
                    </a:p>
                  </a:txBody>
                  <a:tcPr marL="5358" marR="5358" marT="9525" marB="0" anchor="ctr"/>
                </a:tc>
              </a:tr>
              <a:tr h="337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"4"</a:t>
                      </a:r>
                    </a:p>
                  </a:txBody>
                  <a:tcPr marL="5358" marR="5358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61%-80%</a:t>
                      </a:r>
                    </a:p>
                  </a:txBody>
                  <a:tcPr marL="5358" marR="5358" marT="9525" marB="0" anchor="ctr"/>
                </a:tc>
              </a:tr>
              <a:tr h="337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"5"</a:t>
                      </a:r>
                    </a:p>
                  </a:txBody>
                  <a:tcPr marL="5358" marR="5358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81%-100%</a:t>
                      </a:r>
                    </a:p>
                  </a:txBody>
                  <a:tcPr marL="5358" marR="5358" marT="9525" marB="0" anchor="ctr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8404754"/>
              </p:ext>
            </p:extLst>
          </p:nvPr>
        </p:nvGraphicFramePr>
        <p:xfrm>
          <a:off x="1187624" y="2564903"/>
          <a:ext cx="4536503" cy="176419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53041"/>
                <a:gridCol w="628440"/>
                <a:gridCol w="505369"/>
                <a:gridCol w="656348"/>
                <a:gridCol w="580858"/>
                <a:gridCol w="580858"/>
                <a:gridCol w="508251"/>
                <a:gridCol w="523338"/>
              </a:tblGrid>
              <a:tr h="4980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СО за раздел 1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Со за раздел 2 </a:t>
                      </a:r>
                      <a:endParaRPr lang="en-US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СО за раздел 3 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СО за четверть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652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Балл уч-ся 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Макс. балл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Балл уч-ся 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Макс. балл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Балл уч-ся 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Макс. балл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Балл уч-ся 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Макс. балл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98831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29883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15%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15%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883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en-US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/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997714" y="4725144"/>
            <a:ext cx="3312368" cy="61555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2,1+2,4+1,3+7,5 = 13,3 из 20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13,3 ~ 66,5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94316" y="5085184"/>
            <a:ext cx="2340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rgbClr val="0E0EAE"/>
                </a:solidFill>
                <a:latin typeface="Times New Roman" pitchFamily="18" charset="0"/>
                <a:cs typeface="Times New Roman" pitchFamily="18" charset="0"/>
              </a:rPr>
              <a:t>Оценка учащегося за четверть «4» </a:t>
            </a:r>
            <a:endParaRPr lang="en-US" i="1" dirty="0">
              <a:solidFill>
                <a:srgbClr val="0E0EA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60550150"/>
              </p:ext>
            </p:extLst>
          </p:nvPr>
        </p:nvGraphicFramePr>
        <p:xfrm>
          <a:off x="1187625" y="1062792"/>
          <a:ext cx="2611173" cy="1286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391"/>
                <a:gridCol w="870391"/>
                <a:gridCol w="870391"/>
              </a:tblGrid>
              <a:tr h="503557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 за раздел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 за раздел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 за раздел </a:t>
                      </a:r>
                    </a:p>
                  </a:txBody>
                  <a:tcPr marL="68580" marR="68580"/>
                </a:tc>
              </a:tr>
              <a:tr h="35545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15%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15%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402168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599967"/>
              </p:ext>
            </p:extLst>
          </p:nvPr>
        </p:nvGraphicFramePr>
        <p:xfrm>
          <a:off x="4569715" y="1087703"/>
          <a:ext cx="1220259" cy="12134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0259"/>
              </a:tblGrid>
              <a:tr h="615787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СО за четверть 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57338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/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1568949"/>
              </p:ext>
            </p:extLst>
          </p:nvPr>
        </p:nvGraphicFramePr>
        <p:xfrm>
          <a:off x="6948264" y="1087702"/>
          <a:ext cx="1440160" cy="11891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</a:tblGrid>
              <a:tr h="75408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за четверть 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43508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100 %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anchor="ctr"/>
                </a:tc>
              </a:tr>
            </a:tbl>
          </a:graphicData>
        </a:graphic>
      </p:graphicFrame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0815" y="1087703"/>
            <a:ext cx="387428" cy="516570"/>
          </a:xfrm>
          <a:prstGeom prst="rect">
            <a:avLst/>
          </a:prstGeom>
        </p:spPr>
      </p:pic>
      <p:grpSp>
        <p:nvGrpSpPr>
          <p:cNvPr id="25" name="Группа 24"/>
          <p:cNvGrpSpPr/>
          <p:nvPr/>
        </p:nvGrpSpPr>
        <p:grpSpPr>
          <a:xfrm>
            <a:off x="6012160" y="1219991"/>
            <a:ext cx="378042" cy="264795"/>
            <a:chOff x="5220072" y="1186389"/>
            <a:chExt cx="504056" cy="264795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5220072" y="1356146"/>
              <a:ext cx="504056" cy="9503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5220072" y="1186389"/>
              <a:ext cx="504056" cy="95038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0" name="Прямая соединительная линия 29"/>
          <p:cNvCxnSpPr/>
          <p:nvPr/>
        </p:nvCxnSpPr>
        <p:spPr>
          <a:xfrm>
            <a:off x="2411760" y="42210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2303748" y="4069115"/>
            <a:ext cx="864096" cy="512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3113838" y="4077072"/>
            <a:ext cx="27003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3653898" y="4077072"/>
            <a:ext cx="378042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3869922" y="4064586"/>
            <a:ext cx="1044054" cy="508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456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9056578"/>
              </p:ext>
            </p:extLst>
          </p:nvPr>
        </p:nvGraphicFramePr>
        <p:xfrm>
          <a:off x="1428728" y="357166"/>
          <a:ext cx="6096000" cy="51257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latin typeface="+mj-lt"/>
                        </a:rPr>
                        <a:t>Құжат</a:t>
                      </a:r>
                      <a:endParaRPr lang="ru-RU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Мазмұны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Потфолио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k-KZ" dirty="0" smtClean="0"/>
                        <a:t> Тоқсандық, бөлімдік суммативті жұмыс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k-KZ" dirty="0" smtClean="0"/>
                        <a:t> Мұғалімнің</a:t>
                      </a:r>
                      <a:r>
                        <a:rPr lang="kk-KZ" baseline="0" dirty="0" smtClean="0"/>
                        <a:t> ұсыныстары, пікірі, кері байланыс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k-KZ" baseline="0" dirty="0" smtClean="0"/>
                        <a:t> Оқушының рефлексиясы</a:t>
                      </a:r>
                      <a:endParaRPr lang="ru-RU" dirty="0"/>
                    </a:p>
                  </a:txBody>
                  <a:tcPr/>
                </a:tc>
              </a:tr>
              <a:tr h="1363992">
                <a:tc>
                  <a:txBody>
                    <a:bodyPr/>
                    <a:lstStyle/>
                    <a:p>
                      <a:r>
                        <a:rPr lang="kk-KZ" dirty="0" smtClean="0"/>
                        <a:t>Сынып журналы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k-KZ" baseline="0" dirty="0" smtClean="0"/>
                        <a:t> Оқушылардың сабаққа қатысуы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k-KZ" baseline="0" dirty="0" smtClean="0"/>
                        <a:t> Сабақ тақырыптары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k-KZ" baseline="0" dirty="0" smtClean="0"/>
                        <a:t> Тоқсандық және жылдық бағалар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Электронды журнал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k-KZ" dirty="0" smtClean="0"/>
                        <a:t> Суммативті</a:t>
                      </a:r>
                      <a:r>
                        <a:rPr lang="kk-KZ" baseline="0" dirty="0" smtClean="0"/>
                        <a:t> жұмыс үшін ұпай (бөлім, тоқсан)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k-KZ" baseline="0" dirty="0" smtClean="0"/>
                        <a:t> Тоқсандық және жылдық бағалар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Оқушы табелі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kk-KZ" baseline="0" dirty="0" smtClean="0"/>
                        <a:t> Тоқсандық және жылдық бағалар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4192647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248</TotalTime>
  <Words>931</Words>
  <Application>Microsoft Office PowerPoint</Application>
  <PresentationFormat>Экран (4:3)</PresentationFormat>
  <Paragraphs>246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ОҚУШЫНЫ ТОҚСАНДЫҚ БАҒАЛАУ ЕСЕБІ</vt:lpstr>
      <vt:lpstr>РАСЧЕТ ОЦЕНКИ УЧАЩЕГОСЯ ЗА ЧЕТВЕРТЬ  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Uskembaeva</dc:creator>
  <cp:lastModifiedBy>User</cp:lastModifiedBy>
  <cp:revision>60</cp:revision>
  <dcterms:created xsi:type="dcterms:W3CDTF">2017-04-17T03:59:55Z</dcterms:created>
  <dcterms:modified xsi:type="dcterms:W3CDTF">2017-08-31T14:23:20Z</dcterms:modified>
</cp:coreProperties>
</file>