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4" r:id="rId2"/>
    <p:sldId id="276" r:id="rId3"/>
    <p:sldId id="279" r:id="rId4"/>
    <p:sldId id="267" r:id="rId5"/>
    <p:sldId id="280" r:id="rId6"/>
    <p:sldId id="270" r:id="rId7"/>
    <p:sldId id="268" r:id="rId8"/>
    <p:sldId id="271" r:id="rId9"/>
    <p:sldId id="282" r:id="rId10"/>
    <p:sldId id="288" r:id="rId11"/>
    <p:sldId id="289" r:id="rId12"/>
    <p:sldId id="290" r:id="rId13"/>
    <p:sldId id="291" r:id="rId14"/>
    <p:sldId id="299" r:id="rId15"/>
    <p:sldId id="292" r:id="rId16"/>
    <p:sldId id="294" r:id="rId17"/>
    <p:sldId id="295" r:id="rId18"/>
    <p:sldId id="297" r:id="rId19"/>
    <p:sldId id="298" r:id="rId20"/>
    <p:sldId id="300" r:id="rId21"/>
    <p:sldId id="296" r:id="rId22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68" autoAdjust="0"/>
    <p:restoredTop sz="94615" autoAdjust="0"/>
  </p:normalViewPr>
  <p:slideViewPr>
    <p:cSldViewPr>
      <p:cViewPr varScale="1">
        <p:scale>
          <a:sx n="98" d="100"/>
          <a:sy n="98" d="100"/>
        </p:scale>
        <p:origin x="130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9054453267453685E-2"/>
          <c:y val="0.15492095043454271"/>
          <c:w val="0.89510296835939629"/>
          <c:h val="0.680110025476636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2018-2019</c:v>
                </c:pt>
              </c:strCache>
            </c:strRef>
          </c:tx>
          <c:spPr>
            <a:solidFill>
              <a:schemeClr val="accent6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2.0000641394942374E-2"/>
                  <c:y val="-0.132334081436357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8182401268129447E-3"/>
                  <c:y val="-9.6705674895799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1 четверть</c:v>
                </c:pt>
                <c:pt idx="1">
                  <c:v>2 четверть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0.44900000000000007</c:v>
                </c:pt>
                <c:pt idx="1">
                  <c:v>0.4290000000000001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6757616"/>
        <c:axId val="186760416"/>
        <c:axId val="0"/>
      </c:bar3DChart>
      <c:catAx>
        <c:axId val="1867576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6760416"/>
        <c:crosses val="autoZero"/>
        <c:auto val="1"/>
        <c:lblAlgn val="ctr"/>
        <c:lblOffset val="100"/>
        <c:noMultiLvlLbl val="0"/>
      </c:catAx>
      <c:valAx>
        <c:axId val="18676041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67576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9.9002275961868225E-2"/>
          <c:y val="0.13158043393800281"/>
          <c:w val="0.86855861255822586"/>
          <c:h val="0.603727584990498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I четверть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1.7486216409597882E-2"/>
                  <c:y val="7.9759711965537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6029031708798047E-2"/>
                  <c:y val="5.14578786874432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3715541023994714E-3"/>
                  <c:y val="-4.7305362403784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2.7686509315196631E-2"/>
                  <c:y val="2.58064201496528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1.0200292905598748E-2"/>
                  <c:y val="0.12020074245210172"/>
                </c:manualLayout>
              </c:layout>
              <c:spPr>
                <a:noFill/>
              </c:spPr>
              <c:txPr>
                <a:bodyPr/>
                <a:lstStyle/>
                <a:p>
                  <a:pPr>
                    <a:defRPr b="1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</c:spPr>
            <c:txPr>
              <a:bodyPr/>
              <a:lstStyle/>
              <a:p>
                <a:pPr>
                  <a:defRPr b="1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Лист1!$A$2:$A$7</c:f>
              <c:strCache>
                <c:ptCount val="6"/>
                <c:pt idx="0">
                  <c:v> 2"А"сынып</c:v>
                </c:pt>
                <c:pt idx="1">
                  <c:v> 2"Б"класс</c:v>
                </c:pt>
                <c:pt idx="2">
                  <c:v>3"А"сынып</c:v>
                </c:pt>
                <c:pt idx="3">
                  <c:v>3 "Б"класс</c:v>
                </c:pt>
                <c:pt idx="4">
                  <c:v>4"А"сынып</c:v>
                </c:pt>
                <c:pt idx="5">
                  <c:v>4"Б"класс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0.8</c:v>
                </c:pt>
                <c:pt idx="1">
                  <c:v>0.60000000000000009</c:v>
                </c:pt>
                <c:pt idx="2">
                  <c:v>1</c:v>
                </c:pt>
                <c:pt idx="3">
                  <c:v>0.54</c:v>
                </c:pt>
                <c:pt idx="4">
                  <c:v>0.5</c:v>
                </c:pt>
                <c:pt idx="5">
                  <c:v>0.33000000000000007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II четверть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4571847007998221E-2"/>
                  <c:y val="-4.82042821058673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2058063417596094E-2"/>
                  <c:y val="-1.1332280945431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1.7486216409597868E-2"/>
                  <c:y val="7.42682895958969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Лист1!$A$2:$A$7</c:f>
              <c:strCache>
                <c:ptCount val="6"/>
                <c:pt idx="0">
                  <c:v> 2"А"сынып</c:v>
                </c:pt>
                <c:pt idx="1">
                  <c:v> 2"Б"класс</c:v>
                </c:pt>
                <c:pt idx="2">
                  <c:v>3"А"сынып</c:v>
                </c:pt>
                <c:pt idx="3">
                  <c:v>3 "Б"класс</c:v>
                </c:pt>
                <c:pt idx="4">
                  <c:v>4"А"сынып</c:v>
                </c:pt>
                <c:pt idx="5">
                  <c:v>4"Б"класс</c:v>
                </c:pt>
              </c:strCache>
            </c:strRef>
          </c:cat>
          <c:val>
            <c:numRef>
              <c:f>Лист1!$C$2:$C$7</c:f>
              <c:numCache>
                <c:formatCode>0%</c:formatCode>
                <c:ptCount val="6"/>
                <c:pt idx="0">
                  <c:v>1</c:v>
                </c:pt>
                <c:pt idx="1">
                  <c:v>0.60000000000000009</c:v>
                </c:pt>
                <c:pt idx="2">
                  <c:v>1</c:v>
                </c:pt>
                <c:pt idx="3">
                  <c:v>0.53800000000000003</c:v>
                </c:pt>
                <c:pt idx="4">
                  <c:v>0.67000000000000015</c:v>
                </c:pt>
                <c:pt idx="5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0322880"/>
        <c:axId val="189678640"/>
      </c:barChart>
      <c:catAx>
        <c:axId val="70322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9678640"/>
        <c:crosses val="autoZero"/>
        <c:auto val="1"/>
        <c:lblAlgn val="ctr"/>
        <c:lblOffset val="100"/>
        <c:noMultiLvlLbl val="0"/>
      </c:catAx>
      <c:valAx>
        <c:axId val="18967864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03228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9334234110605604E-2"/>
          <c:y val="5.1834696224288337E-3"/>
          <c:w val="0.92717966146501463"/>
          <c:h val="0.14582636085830131"/>
        </c:manualLayout>
      </c:layout>
      <c:overlay val="0"/>
      <c:txPr>
        <a:bodyPr/>
        <a:lstStyle/>
        <a:p>
          <a:pPr>
            <a:defRPr sz="20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0219477144719373E-2"/>
          <c:y val="0.10381475099832277"/>
          <c:w val="0.85528007436570463"/>
          <c:h val="0.7214225601008545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I четверть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5.8769101982670399E-3"/>
                  <c:y val="4.65633156600496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4976868342634972E-2"/>
                  <c:y val="-1.862532626401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876910198267052E-3"/>
                  <c:y val="7.21731392730769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0569185693934736E-2"/>
                  <c:y val="9.54547971031018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5.876910198267052E-3"/>
                  <c:y val="-8.536509256525735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1.3223047946100869E-2"/>
                  <c:y val="8.14858024050870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2.3507640793068208E-2"/>
                  <c:y val="-4.65633156600496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5"А"</c:v>
                </c:pt>
                <c:pt idx="1">
                  <c:v>5"Б"</c:v>
                </c:pt>
                <c:pt idx="2">
                  <c:v>6"А"</c:v>
                </c:pt>
                <c:pt idx="3">
                  <c:v>6"Б"</c:v>
                </c:pt>
                <c:pt idx="4">
                  <c:v>7"А"</c:v>
                </c:pt>
                <c:pt idx="5">
                  <c:v>7"Б"</c:v>
                </c:pt>
                <c:pt idx="6">
                  <c:v>8"А"</c:v>
                </c:pt>
                <c:pt idx="7">
                  <c:v>8"Б"</c:v>
                </c:pt>
                <c:pt idx="8">
                  <c:v>9"А"</c:v>
                </c:pt>
                <c:pt idx="9">
                  <c:v>9"Б"</c:v>
                </c:pt>
              </c:strCache>
            </c:strRef>
          </c:cat>
          <c:val>
            <c:numRef>
              <c:f>Лист1!$B$2:$B$11</c:f>
              <c:numCache>
                <c:formatCode>0%</c:formatCode>
                <c:ptCount val="10"/>
                <c:pt idx="0">
                  <c:v>0.60000000000000009</c:v>
                </c:pt>
                <c:pt idx="1">
                  <c:v>0.4</c:v>
                </c:pt>
                <c:pt idx="2">
                  <c:v>0.33000000000000007</c:v>
                </c:pt>
                <c:pt idx="3">
                  <c:v>0.35000000000000003</c:v>
                </c:pt>
                <c:pt idx="4">
                  <c:v>1</c:v>
                </c:pt>
                <c:pt idx="5">
                  <c:v>0.28000000000000008</c:v>
                </c:pt>
                <c:pt idx="6">
                  <c:v>1</c:v>
                </c:pt>
                <c:pt idx="7">
                  <c:v>0.11</c:v>
                </c:pt>
                <c:pt idx="8">
                  <c:v>0</c:v>
                </c:pt>
                <c:pt idx="9">
                  <c:v>0.38000000000000006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II четверть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9260531989942625E-2"/>
                  <c:y val="4.56815457847558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9.46830193120435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6.4275813113330289E-4"/>
                  <c:y val="6.52750790367387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1.7630614907592636E-2"/>
                  <c:y val="-4.60940161006413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0"/>
                  <c:y val="3.8438169404881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Лист1!$A$2:$A$11</c:f>
              <c:strCache>
                <c:ptCount val="10"/>
                <c:pt idx="0">
                  <c:v>5"А"</c:v>
                </c:pt>
                <c:pt idx="1">
                  <c:v>5"Б"</c:v>
                </c:pt>
                <c:pt idx="2">
                  <c:v>6"А"</c:v>
                </c:pt>
                <c:pt idx="3">
                  <c:v>6"Б"</c:v>
                </c:pt>
                <c:pt idx="4">
                  <c:v>7"А"</c:v>
                </c:pt>
                <c:pt idx="5">
                  <c:v>7"Б"</c:v>
                </c:pt>
                <c:pt idx="6">
                  <c:v>8"А"</c:v>
                </c:pt>
                <c:pt idx="7">
                  <c:v>8"Б"</c:v>
                </c:pt>
                <c:pt idx="8">
                  <c:v>9"А"</c:v>
                </c:pt>
                <c:pt idx="9">
                  <c:v>9"Б"</c:v>
                </c:pt>
              </c:strCache>
            </c:strRef>
          </c:cat>
          <c:val>
            <c:numRef>
              <c:f>Лист1!$C$2:$C$11</c:f>
              <c:numCache>
                <c:formatCode>0%</c:formatCode>
                <c:ptCount val="10"/>
                <c:pt idx="0">
                  <c:v>0.60000000000000009</c:v>
                </c:pt>
                <c:pt idx="1">
                  <c:v>0.2</c:v>
                </c:pt>
                <c:pt idx="2">
                  <c:v>0.33300000000000007</c:v>
                </c:pt>
                <c:pt idx="3">
                  <c:v>0.41000000000000003</c:v>
                </c:pt>
                <c:pt idx="4">
                  <c:v>1</c:v>
                </c:pt>
                <c:pt idx="5">
                  <c:v>6.0000000000000005E-2</c:v>
                </c:pt>
                <c:pt idx="6">
                  <c:v>1</c:v>
                </c:pt>
                <c:pt idx="7">
                  <c:v>0.1</c:v>
                </c:pt>
                <c:pt idx="8">
                  <c:v>0.5</c:v>
                </c:pt>
                <c:pt idx="9">
                  <c:v>0.38000000000000006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9681440"/>
        <c:axId val="189682000"/>
        <c:axId val="0"/>
      </c:bar3DChart>
      <c:catAx>
        <c:axId val="189681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9682000"/>
        <c:crosses val="autoZero"/>
        <c:auto val="1"/>
        <c:lblAlgn val="ctr"/>
        <c:lblOffset val="100"/>
        <c:noMultiLvlLbl val="0"/>
      </c:catAx>
      <c:valAx>
        <c:axId val="18968200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96814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1.316763377316838E-2"/>
          <c:y val="7.8763498320237671E-3"/>
          <c:w val="0.98683236622683101"/>
          <c:h val="6.9095194115863526E-2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389662263961167"/>
          <c:y val="0.17669095824611469"/>
          <c:w val="0.85610337736038866"/>
          <c:h val="0.7058286632897621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I четверть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2.9063783447809181E-3"/>
                  <c:y val="7.372225402018474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0135026447470817E-2"/>
                  <c:y val="9.0924113291561262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dirty="0" smtClean="0"/>
                      <a:t>80%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514659303231263"/>
                      <c:h val="5.8240580675945994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2.0344648413466428E-2"/>
                  <c:y val="4.91481693467894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5221188550837415E-2"/>
                  <c:y val="-1.4744644300766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3940323585180175E-2"/>
                      <c:h val="5.8240580675945994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Лист1!$A$2:$A$5</c:f>
              <c:strCache>
                <c:ptCount val="4"/>
                <c:pt idx="0">
                  <c:v>10 "а" сынып</c:v>
                </c:pt>
                <c:pt idx="1">
                  <c:v>10 "б" класс</c:v>
                </c:pt>
                <c:pt idx="2">
                  <c:v>11 "а" сынып</c:v>
                </c:pt>
                <c:pt idx="3">
                  <c:v>11 "б" класс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0.33000000000000007</c:v>
                </c:pt>
                <c:pt idx="1">
                  <c:v>0.8</c:v>
                </c:pt>
                <c:pt idx="2" formatCode="0%">
                  <c:v>0.60000000000000009</c:v>
                </c:pt>
                <c:pt idx="3" formatCode="0%">
                  <c:v>0.25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II четверть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1.1625513379123667E-2"/>
                  <c:y val="-3.008525951497485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002060"/>
                        </a:solidFill>
                      </a:rPr>
                      <a:t>0%</a:t>
                    </a:r>
                    <a:endParaRPr lang="en-US" dirty="0">
                      <a:solidFill>
                        <a:srgbClr val="002060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34233509649804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Лист1!$A$2:$A$5</c:f>
              <c:strCache>
                <c:ptCount val="4"/>
                <c:pt idx="0">
                  <c:v>10 "а" сынып</c:v>
                </c:pt>
                <c:pt idx="1">
                  <c:v>10 "б" класс</c:v>
                </c:pt>
                <c:pt idx="2">
                  <c:v>11 "а" сынып</c:v>
                </c:pt>
                <c:pt idx="3">
                  <c:v>11 "б" класс</c:v>
                </c:pt>
              </c:strCache>
            </c:strRef>
          </c:cat>
          <c:val>
            <c:numRef>
              <c:f>Лист1!$C$2:$C$5</c:f>
              <c:numCache>
                <c:formatCode>0.00%</c:formatCode>
                <c:ptCount val="4"/>
                <c:pt idx="0">
                  <c:v>0</c:v>
                </c:pt>
                <c:pt idx="1">
                  <c:v>0.8</c:v>
                </c:pt>
                <c:pt idx="2" formatCode="0%">
                  <c:v>0.4</c:v>
                </c:pt>
                <c:pt idx="3" formatCode="0%">
                  <c:v>0.25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8186784"/>
        <c:axId val="188187344"/>
        <c:axId val="0"/>
      </c:bar3DChart>
      <c:catAx>
        <c:axId val="188186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8187344"/>
        <c:crosses val="autoZero"/>
        <c:auto val="1"/>
        <c:lblAlgn val="ctr"/>
        <c:lblOffset val="100"/>
        <c:noMultiLvlLbl val="0"/>
      </c:catAx>
      <c:valAx>
        <c:axId val="188187344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81867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1781476048867892E-2"/>
          <c:y val="6.416399650758794E-4"/>
          <c:w val="0.96821852395113206"/>
          <c:h val="0.10900283536923738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9335276766373248E-2"/>
          <c:y val="0.16076732214939099"/>
          <c:w val="0.90182191086325325"/>
          <c:h val="0.6016572232714889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1-четверть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4.3900078351845895E-3"/>
                  <c:y val="8.7008850868422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9266718901230586E-3"/>
                  <c:y val="7.2899307484353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8533437802461208E-3"/>
                  <c:y val="9.40636225604562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4633359450615188E-2"/>
                  <c:y val="0.101118394252490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Махатова З.Д.</c:v>
                </c:pt>
                <c:pt idx="1">
                  <c:v>  Достанбекова А.А.</c:v>
                </c:pt>
                <c:pt idx="2">
                  <c:v> Ескожина Г.К</c:v>
                </c:pt>
                <c:pt idx="3">
                  <c:v>Ахметова А. А.</c:v>
                </c:pt>
                <c:pt idx="4">
                  <c:v>Достанбеков К.У.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0.63000000000000012</c:v>
                </c:pt>
                <c:pt idx="1">
                  <c:v>0.68</c:v>
                </c:pt>
                <c:pt idx="2">
                  <c:v>0.75000000000000011</c:v>
                </c:pt>
                <c:pt idx="3">
                  <c:v>0.45</c:v>
                </c:pt>
                <c:pt idx="4">
                  <c:v>0.87000000000000011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2 -четверть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4633359450615243E-2"/>
                  <c:y val="-3.0570677332148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8046619348296999E-2"/>
                  <c:y val="-3.057067733214830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68%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7803382956169072E-2"/>
                  <c:y val="-2.58674962041254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75%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7803382956169072E-2"/>
                  <c:y val="-9.40636225604563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Махатова З.Д.</c:v>
                </c:pt>
                <c:pt idx="1">
                  <c:v>  Достанбекова А.А.</c:v>
                </c:pt>
                <c:pt idx="2">
                  <c:v> Ескожина Г.К</c:v>
                </c:pt>
                <c:pt idx="3">
                  <c:v>Ахметова А. А.</c:v>
                </c:pt>
                <c:pt idx="4">
                  <c:v>Достанбеков К.У.</c:v>
                </c:pt>
              </c:strCache>
            </c:strRef>
          </c:cat>
          <c:val>
            <c:numRef>
              <c:f>Лист1!$C$2:$C$6</c:f>
              <c:numCache>
                <c:formatCode>0.0%</c:formatCode>
                <c:ptCount val="5"/>
                <c:pt idx="0" formatCode="0%">
                  <c:v>0.69000000000000006</c:v>
                </c:pt>
                <c:pt idx="1">
                  <c:v>0.68700000000000017</c:v>
                </c:pt>
                <c:pt idx="2">
                  <c:v>0.78500000000000003</c:v>
                </c:pt>
                <c:pt idx="3" formatCode="0%">
                  <c:v>0.45400000000000001</c:v>
                </c:pt>
                <c:pt idx="4" formatCode="0%">
                  <c:v>0.87000000000000011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1268672"/>
        <c:axId val="191269232"/>
        <c:axId val="0"/>
      </c:bar3DChart>
      <c:catAx>
        <c:axId val="1912686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1269232"/>
        <c:crosses val="autoZero"/>
        <c:auto val="1"/>
        <c:lblAlgn val="ctr"/>
        <c:lblOffset val="100"/>
        <c:noMultiLvlLbl val="0"/>
      </c:catAx>
      <c:valAx>
        <c:axId val="19126923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912686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6003007328202062"/>
          <c:y val="1.5678628300559199E-2"/>
          <c:w val="0.75808245379545569"/>
          <c:h val="9.3845683812909697E-2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7767178541255528E-2"/>
          <c:y val="0.18708269175135592"/>
          <c:w val="0.90320421862780365"/>
          <c:h val="0.624382354862491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1-четверть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1.3490676561560565E-2"/>
                  <c:y val="0.109036273878514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0492748436769329E-2"/>
                  <c:y val="6.6369905839095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2.60738915796448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2"/>
                <c:pt idx="0">
                  <c:v>Чванина Е.А.</c:v>
                </c:pt>
                <c:pt idx="1">
                  <c:v>Аубакирова Г.У.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2"/>
                <c:pt idx="0">
                  <c:v>0.54</c:v>
                </c:pt>
                <c:pt idx="1">
                  <c:v>0.70000000000000007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2-четверть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2.2484342907267963E-2"/>
                  <c:y val="8.53327360788375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6488604686351802E-2"/>
                  <c:y val="8.0592028518902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7987568748747445E-2"/>
                  <c:y val="-5.92588444991927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2"/>
                <c:pt idx="0">
                  <c:v>Чванина Е.А.</c:v>
                </c:pt>
                <c:pt idx="1">
                  <c:v>Аубакирова Г.У.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2"/>
                <c:pt idx="0">
                  <c:v>0.63000000000000012</c:v>
                </c:pt>
                <c:pt idx="1">
                  <c:v>0.77000000000000013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1272032"/>
        <c:axId val="191272592"/>
        <c:axId val="0"/>
      </c:bar3DChart>
      <c:catAx>
        <c:axId val="191272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1272592"/>
        <c:crosses val="autoZero"/>
        <c:auto val="1"/>
        <c:lblAlgn val="ctr"/>
        <c:lblOffset val="100"/>
        <c:noMultiLvlLbl val="0"/>
      </c:catAx>
      <c:valAx>
        <c:axId val="19127259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912720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5256175318836727"/>
          <c:y val="2.7496103847625474E-2"/>
          <c:w val="0.72795171400048986"/>
          <c:h val="8.2199016396502345E-2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9054453267453657E-2"/>
          <c:y val="0.15492095043454271"/>
          <c:w val="0.89510296835939607"/>
          <c:h val="0.6801100254766366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1-четверть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2345687442428331E-2"/>
                  <c:y val="5.0713305843628673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5138489524260846E-2"/>
                  <c:y val="1.15284782408722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2"/>
                <c:pt idx="0">
                  <c:v>Литвиненко И.П.</c:v>
                </c:pt>
                <c:pt idx="1">
                  <c:v>Мухамеджанова Г.Б.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2"/>
                <c:pt idx="0">
                  <c:v>0.51</c:v>
                </c:pt>
                <c:pt idx="1">
                  <c:v>0.71000000000000008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2-четверть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4.7273922443863423E-3"/>
                  <c:y val="1.1431491043182257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latin typeface="Times New Roman" pitchFamily="18" charset="0"/>
                        <a:cs typeface="Times New Roman" pitchFamily="18" charset="0"/>
                      </a:rPr>
                      <a:t>64%</a:t>
                    </a:r>
                    <a:endParaRPr lang="en-US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9.5528853605958194E-3"/>
                  <c:y val="5.3162982486311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2"/>
                <c:pt idx="0">
                  <c:v>Литвиненко И.П.</c:v>
                </c:pt>
                <c:pt idx="1">
                  <c:v>Мухамеджанова Г.Б.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2"/>
                <c:pt idx="0">
                  <c:v>0.64400000000000013</c:v>
                </c:pt>
                <c:pt idx="1">
                  <c:v>0.83000000000000007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2708752"/>
        <c:axId val="192709312"/>
        <c:axId val="0"/>
      </c:bar3DChart>
      <c:catAx>
        <c:axId val="192708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2709312"/>
        <c:crosses val="autoZero"/>
        <c:auto val="1"/>
        <c:lblAlgn val="ctr"/>
        <c:lblOffset val="100"/>
        <c:noMultiLvlLbl val="0"/>
      </c:catAx>
      <c:valAx>
        <c:axId val="19270931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27087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9221743705440633"/>
          <c:y val="1.5899535064188453E-2"/>
          <c:w val="0.39477452390918594"/>
          <c:h val="0.11292009454751972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175295667989367E-2"/>
          <c:y val="0.13666571012626341"/>
          <c:w val="0.88576979768495123"/>
          <c:h val="0.6961401650537684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1-четверть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3.4844347914496352E-3"/>
                  <c:y val="7.4375293572359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5038774881715604E-3"/>
                  <c:y val="5.9560388028780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1188865525890942E-3"/>
                  <c:y val="7.40735556239909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Достанбеков К.У.</c:v>
                </c:pt>
                <c:pt idx="1">
                  <c:v>Байконурова Б.А.</c:v>
                </c:pt>
                <c:pt idx="2">
                  <c:v>Асылтасова Ж.М.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0.61</c:v>
                </c:pt>
                <c:pt idx="1">
                  <c:v>0.73</c:v>
                </c:pt>
                <c:pt idx="2">
                  <c:v>0.61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2-четверть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6276658498622053E-2"/>
                  <c:y val="8.88886555863515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4887771656246641E-2"/>
                  <c:y val="7.5820602791542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9.3566596577672849E-3"/>
                  <c:y val="7.9011792665590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lang="ru-RU"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Достанбеков К.У.</c:v>
                </c:pt>
                <c:pt idx="1">
                  <c:v>Байконурова Б.А.</c:v>
                </c:pt>
                <c:pt idx="2">
                  <c:v>Асылтасова Ж.М.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0.71</c:v>
                </c:pt>
                <c:pt idx="1">
                  <c:v>0.78</c:v>
                </c:pt>
                <c:pt idx="2">
                  <c:v>0.73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0549728"/>
        <c:axId val="190550288"/>
        <c:axId val="0"/>
      </c:bar3DChart>
      <c:catAx>
        <c:axId val="1905497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0550288"/>
        <c:crosses val="autoZero"/>
        <c:auto val="1"/>
        <c:lblAlgn val="ctr"/>
        <c:lblOffset val="100"/>
        <c:noMultiLvlLbl val="0"/>
      </c:catAx>
      <c:valAx>
        <c:axId val="19055028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05497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4318208943787838"/>
          <c:y val="1.42365096696125E-2"/>
          <c:w val="0.43186681814140915"/>
          <c:h val="9.7459024297681593E-2"/>
        </c:manualLayout>
      </c:layout>
      <c:overlay val="0"/>
      <c:spPr>
        <a:ln>
          <a:noFill/>
        </a:ln>
      </c:spPr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175295667989367E-2"/>
          <c:y val="0.13666571012626341"/>
          <c:w val="0.88576979768495123"/>
          <c:h val="0.6961401650537684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1-четверть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3.0823317287030399E-2"/>
                  <c:y val="8.9189810278376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5038774881715622E-3"/>
                  <c:y val="6.9436862111978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Достанбеков К.У.</c:v>
                </c:pt>
                <c:pt idx="1">
                  <c:v>Байконурова Б.А.</c:v>
                </c:pt>
                <c:pt idx="2">
                  <c:v>Асылтасова Ж.М.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0.71</c:v>
                </c:pt>
                <c:pt idx="1">
                  <c:v>0.7</c:v>
                </c:pt>
                <c:pt idx="2">
                  <c:v>0.68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2-четверть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6276658498622063E-2"/>
                  <c:y val="8.88886555863515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4887771656246641E-2"/>
                  <c:y val="9.8042669478740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1188865525891007E-3"/>
                  <c:y val="0.103702977873587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lang="ru-RU"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Достанбеков К.У.</c:v>
                </c:pt>
                <c:pt idx="1">
                  <c:v>Байконурова Б.А.</c:v>
                </c:pt>
                <c:pt idx="2">
                  <c:v>Асылтасова Ж.М.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0.64700000000000002</c:v>
                </c:pt>
                <c:pt idx="1">
                  <c:v>0.78</c:v>
                </c:pt>
                <c:pt idx="2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92737600"/>
        <c:axId val="192738160"/>
        <c:axId val="0"/>
      </c:bar3DChart>
      <c:catAx>
        <c:axId val="1927376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2738160"/>
        <c:crosses val="autoZero"/>
        <c:auto val="1"/>
        <c:lblAlgn val="ctr"/>
        <c:lblOffset val="100"/>
        <c:noMultiLvlLbl val="0"/>
      </c:catAx>
      <c:valAx>
        <c:axId val="19273816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27376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4552405398276916"/>
          <c:y val="2.4112983752811287E-2"/>
          <c:w val="0.83217590716621892"/>
          <c:h val="9.7969568017021738E-2"/>
        </c:manualLayout>
      </c:layout>
      <c:overlay val="0"/>
      <c:spPr>
        <a:ln>
          <a:noFill/>
        </a:ln>
      </c:spPr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5839089077640147E-2"/>
          <c:y val="0.12501438470685669"/>
          <c:w val="0.90127023558093589"/>
          <c:h val="0.7498181697839166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1-четверть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2.746141574352837E-2"/>
                  <c:y val="6.686538246020981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70%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8906753414240382E-2"/>
                  <c:y val="5.731318496589414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80%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Мищерина Н.Ф.</c:v>
                </c:pt>
                <c:pt idx="1">
                  <c:v> Букенова Г.К.</c:v>
                </c:pt>
                <c:pt idx="2">
                  <c:v> Жанабергенова М.С.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0.64</c:v>
                </c:pt>
                <c:pt idx="1">
                  <c:v>0.73</c:v>
                </c:pt>
                <c:pt idx="2">
                  <c:v>0.66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2-четверть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6.7930870523464887E-2"/>
                  <c:y val="3.8208789977262764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64%</a:t>
                    </a:r>
                    <a:endParaRPr lang="en-US" b="1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6.6485532852752771E-2"/>
                  <c:y val="2.1492444362210306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73%</a:t>
                    </a:r>
                    <a:endParaRPr lang="en-US" b="1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Мищерина Н.Ф.</c:v>
                </c:pt>
                <c:pt idx="1">
                  <c:v> Букенова Г.К.</c:v>
                </c:pt>
                <c:pt idx="2">
                  <c:v> Жанабергенова М.С.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0.63600000000000001</c:v>
                </c:pt>
                <c:pt idx="1">
                  <c:v>0.78</c:v>
                </c:pt>
                <c:pt idx="2">
                  <c:v>0.66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92739280"/>
        <c:axId val="192743200"/>
        <c:axId val="0"/>
      </c:bar3DChart>
      <c:catAx>
        <c:axId val="1927392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2743200"/>
        <c:crosses val="autoZero"/>
        <c:auto val="1"/>
        <c:lblAlgn val="ctr"/>
        <c:lblOffset val="100"/>
        <c:noMultiLvlLbl val="0"/>
      </c:catAx>
      <c:valAx>
        <c:axId val="19274320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27392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4470481766325541"/>
          <c:y val="6.3052024877833599E-3"/>
          <c:w val="0.82909849395814739"/>
          <c:h val="8.0424613982160706E-2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2838219826527407E-2"/>
          <c:y val="0.13479380721744741"/>
          <c:w val="0.91771551112518401"/>
          <c:h val="0.7449909876277963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1-четверть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1.8789389719256248E-2"/>
                  <c:y val="8.8888266748788948E-3"/>
                </c:manualLayout>
              </c:layout>
              <c:tx>
                <c:rich>
                  <a:bodyPr/>
                  <a:lstStyle/>
                  <a:p>
                    <a:pPr>
                      <a:defRPr lang="ru-RU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b="1" dirty="0" smtClean="0">
                        <a:latin typeface="Times New Roman" pitchFamily="18" charset="0"/>
                        <a:cs typeface="Times New Roman" pitchFamily="18" charset="0"/>
                      </a:rPr>
                      <a:t>92%</a:t>
                    </a:r>
                    <a:endParaRPr lang="en-US" b="1" dirty="0">
                      <a:solidFill>
                        <a:srgbClr val="C000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3360130121360583E-3"/>
                  <c:y val="-2.8888861670259558E-2"/>
                </c:manualLayout>
              </c:layout>
              <c:tx>
                <c:rich>
                  <a:bodyPr/>
                  <a:lstStyle/>
                  <a:p>
                    <a:pPr>
                      <a:defRPr lang="ru-RU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b="1" dirty="0" smtClean="0">
                        <a:latin typeface="Times New Roman" pitchFamily="18" charset="0"/>
                        <a:cs typeface="Times New Roman" pitchFamily="18" charset="0"/>
                      </a:rPr>
                      <a:t>62%</a:t>
                    </a:r>
                    <a:endParaRPr lang="en-US" b="1" dirty="0">
                      <a:solidFill>
                        <a:srgbClr val="C00000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lang="ru-RU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Букенова Г.К.</c:v>
                </c:pt>
                <c:pt idx="1">
                  <c:v> Мищерина Н.Ф.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0.8</c:v>
                </c:pt>
                <c:pt idx="1">
                  <c:v>0.82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2-четверть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6.7930870523464887E-2"/>
                  <c:y val="4.66663400431143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7.0821545864889007E-2"/>
                  <c:y val="1.7777653349757842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82%</a:t>
                    </a:r>
                    <a:endParaRPr lang="en-US" b="1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Букенова Г.К.</c:v>
                </c:pt>
                <c:pt idx="1">
                  <c:v> Мищерина Н.Ф.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>
                  <c:v>0.9</c:v>
                </c:pt>
                <c:pt idx="1">
                  <c:v>0.56999999999999995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93410064"/>
        <c:axId val="193410624"/>
        <c:axId val="0"/>
      </c:bar3DChart>
      <c:catAx>
        <c:axId val="193410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3410624"/>
        <c:crosses val="autoZero"/>
        <c:auto val="1"/>
        <c:lblAlgn val="ctr"/>
        <c:lblOffset val="100"/>
        <c:noMultiLvlLbl val="0"/>
      </c:catAx>
      <c:valAx>
        <c:axId val="19341062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341006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20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0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30823180120711868"/>
          <c:y val="3.7095278423248147E-2"/>
          <c:w val="0.58910586404220644"/>
          <c:h val="6.1881631624625566E-2"/>
        </c:manualLayout>
      </c:layout>
      <c:overlay val="0"/>
      <c:txPr>
        <a:bodyPr/>
        <a:lstStyle/>
        <a:p>
          <a:pPr>
            <a:defRPr sz="20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2042760279964988E-2"/>
          <c:y val="0.17852533017880459"/>
          <c:w val="0.9175579615048115"/>
          <c:h val="0.680983990710240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1-четверть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7.4073555623990718E-3"/>
                  <c:y val="-2.38804298728090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9258844499192774E-3"/>
                  <c:y val="-3.184057316374538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46%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4814711124798193E-3"/>
                  <c:y val="-2.918719206676660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44%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Елюбаева Г.И.</c:v>
                </c:pt>
                <c:pt idx="1">
                  <c:v>Слепцова С.В.</c:v>
                </c:pt>
                <c:pt idx="2">
                  <c:v>Габбасова А.А.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 formatCode="0%">
                  <c:v>0.34</c:v>
                </c:pt>
                <c:pt idx="1">
                  <c:v>0.68</c:v>
                </c:pt>
                <c:pt idx="2">
                  <c:v>0.56999999999999995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2-четверть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0"/>
                  <c:y val="-3.1840573163745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4073555623990969E-3"/>
                  <c:y val="-2.653381096978784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51%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4.5107478648639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Елюбаева Г.И.</c:v>
                </c:pt>
                <c:pt idx="1">
                  <c:v>Слепцова С.В.</c:v>
                </c:pt>
                <c:pt idx="2">
                  <c:v>Габбасова А.А.</c:v>
                </c:pt>
              </c:strCache>
            </c:strRef>
          </c:cat>
          <c:val>
            <c:numRef>
              <c:f>Лист1!$C$2:$C$4</c:f>
              <c:numCache>
                <c:formatCode>0.0%</c:formatCode>
                <c:ptCount val="3"/>
                <c:pt idx="0" formatCode="0%">
                  <c:v>0.23</c:v>
                </c:pt>
                <c:pt idx="1">
                  <c:v>0.64</c:v>
                </c:pt>
                <c:pt idx="2" formatCode="0%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3160000"/>
        <c:axId val="193160560"/>
        <c:axId val="0"/>
      </c:bar3DChart>
      <c:catAx>
        <c:axId val="1931600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3160560"/>
        <c:crosses val="autoZero"/>
        <c:auto val="1"/>
        <c:lblAlgn val="ctr"/>
        <c:lblOffset val="100"/>
        <c:noMultiLvlLbl val="0"/>
      </c:catAx>
      <c:valAx>
        <c:axId val="19316056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931600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5722246330151091"/>
          <c:y val="3.2370413672559432E-2"/>
          <c:w val="0.8009374095952666"/>
          <c:h val="0.10262734871235801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111262533684537"/>
          <c:y val="0.15483119864541531"/>
          <c:w val="0.85190737873448164"/>
          <c:h val="0.7212340698300546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1-четверть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30%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="1" i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80%</a:t>
                    </a:r>
                    <a:endParaRPr lang="en-US" b="1" i="0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i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Елюбаева Г.И.</c:v>
                </c:pt>
                <c:pt idx="1">
                  <c:v>Габбасова А.А.</c:v>
                </c:pt>
                <c:pt idx="2">
                  <c:v>Слепцова С.В.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 formatCode="0.00%">
                  <c:v>0.3</c:v>
                </c:pt>
                <c:pt idx="1">
                  <c:v>0.51</c:v>
                </c:pt>
                <c:pt idx="2" formatCode="0.00%">
                  <c:v>0.8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2-четверть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21%</a:t>
                    </a:r>
                    <a:endParaRPr lang="en-US" b="1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1638196639399568E-2"/>
                  <c:y val="-4.74776649362865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3690842978218396E-2"/>
                  <c:y val="4.7477664936286593E-3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80%</a:t>
                    </a:r>
                    <a:endParaRPr lang="en-US" b="1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Елюбаева Г.И.</c:v>
                </c:pt>
                <c:pt idx="1">
                  <c:v>Габбасова А.А.</c:v>
                </c:pt>
                <c:pt idx="2">
                  <c:v>Слепцова С.В.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 formatCode="0.00%">
                  <c:v>0.21</c:v>
                </c:pt>
                <c:pt idx="1">
                  <c:v>0.85</c:v>
                </c:pt>
                <c:pt idx="2" formatCode="0.00%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93121520"/>
        <c:axId val="193122080"/>
        <c:axId val="0"/>
      </c:bar3DChart>
      <c:catAx>
        <c:axId val="1931215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3122080"/>
        <c:crosses val="autoZero"/>
        <c:auto val="1"/>
        <c:lblAlgn val="ctr"/>
        <c:lblOffset val="100"/>
        <c:noMultiLvlLbl val="0"/>
      </c:catAx>
      <c:valAx>
        <c:axId val="193122080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31215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1968676405900864"/>
          <c:y val="2.5843861337576192E-2"/>
          <c:w val="0.65180189435333546"/>
          <c:h val="0.1041329817191404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284997983571954"/>
          <c:y val="0.1537489238920465"/>
          <c:w val="0.88715002016428068"/>
          <c:h val="0.6006580881323665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1-четверть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1.4692275495667634E-3"/>
                  <c:y val="-1.468504748922437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46%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4076826487002892E-3"/>
                  <c:y val="-4.08405549926868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Жусупова Р.А.</c:v>
                </c:pt>
                <c:pt idx="1">
                  <c:v>Жанабергенов Р.Е.</c:v>
                </c:pt>
                <c:pt idx="2">
                  <c:v>Слепцова  С.В.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 formatCode="0.0%">
                  <c:v>0.48</c:v>
                </c:pt>
                <c:pt idx="1">
                  <c:v>0.875</c:v>
                </c:pt>
                <c:pt idx="2">
                  <c:v>0.48899999999999999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2-четверть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4.2607598937436139E-2"/>
                  <c:y val="-4.615289373352012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48%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2607598937436202E-2"/>
                  <c:y val="-2.16214702902459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Жусупова Р.А.</c:v>
                </c:pt>
                <c:pt idx="1">
                  <c:v>Жанабергенов Р.Е.</c:v>
                </c:pt>
                <c:pt idx="2">
                  <c:v>Слепцова  С.В.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 formatCode="0.0%">
                  <c:v>0.46</c:v>
                </c:pt>
                <c:pt idx="1">
                  <c:v>0.75</c:v>
                </c:pt>
                <c:pt idx="2">
                  <c:v>0.34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9682560"/>
        <c:axId val="189679760"/>
        <c:axId val="0"/>
      </c:bar3DChart>
      <c:catAx>
        <c:axId val="189682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9679760"/>
        <c:crosses val="autoZero"/>
        <c:auto val="1"/>
        <c:lblAlgn val="ctr"/>
        <c:lblOffset val="100"/>
        <c:noMultiLvlLbl val="0"/>
      </c:catAx>
      <c:valAx>
        <c:axId val="189679760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96825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0524113957453488"/>
          <c:y val="1.7404515104006271E-2"/>
          <c:w val="0.76831276453326347"/>
          <c:h val="0.10964140233489178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533741952841885"/>
          <c:y val="0.1417662868501362"/>
          <c:w val="0.86016332284816366"/>
          <c:h val="0.634527447505135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1-четверть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="1" smtClean="0">
                        <a:latin typeface="Times New Roman" pitchFamily="18" charset="0"/>
                        <a:cs typeface="Times New Roman" pitchFamily="18" charset="0"/>
                      </a:rPr>
                      <a:t>56%</a:t>
                    </a:r>
                    <a:endParaRPr lang="en-US" b="1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 smtClean="0">
                        <a:latin typeface="Times New Roman" pitchFamily="18" charset="0"/>
                        <a:cs typeface="Times New Roman" pitchFamily="18" charset="0"/>
                      </a:rPr>
                      <a:t>58%</a:t>
                    </a:r>
                    <a:endParaRPr lang="en-US" b="1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Қазақ сыныптары</c:v>
                </c:pt>
                <c:pt idx="1">
                  <c:v>Орыс сыныптары</c:v>
                </c:pt>
                <c:pt idx="2">
                  <c:v>Букенова Г.К.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0.5</c:v>
                </c:pt>
                <c:pt idx="1">
                  <c:v>0.48</c:v>
                </c:pt>
                <c:pt idx="2" formatCode="0%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2-четверть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="1" smtClean="0">
                        <a:latin typeface="Times New Roman" pitchFamily="18" charset="0"/>
                        <a:cs typeface="Times New Roman" pitchFamily="18" charset="0"/>
                      </a:rPr>
                      <a:t>52%</a:t>
                    </a:r>
                    <a:endParaRPr lang="en-US" b="1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Қазақ сыныптары</c:v>
                </c:pt>
                <c:pt idx="1">
                  <c:v>Орыс сыныптары</c:v>
                </c:pt>
                <c:pt idx="2">
                  <c:v>Букенова Г.К.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 formatCode="0.00%">
                  <c:v>0.52</c:v>
                </c:pt>
                <c:pt idx="1">
                  <c:v>0.48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835264"/>
        <c:axId val="192835824"/>
      </c:barChart>
      <c:catAx>
        <c:axId val="192835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2835824"/>
        <c:crosses val="autoZero"/>
        <c:auto val="1"/>
        <c:lblAlgn val="ctr"/>
        <c:lblOffset val="100"/>
        <c:noMultiLvlLbl val="0"/>
      </c:catAx>
      <c:valAx>
        <c:axId val="192835824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928352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7800084815033934"/>
          <c:y val="1.4171513975539856E-2"/>
          <c:w val="0.78489291872489264"/>
          <c:h val="8.5875074746543725E-2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54476D-E998-4EDE-9C79-D8204C1FB35C}" type="datetimeFigureOut">
              <a:rPr lang="ru-RU" smtClean="0"/>
              <a:pPr/>
              <a:t>05.01.2020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43013"/>
            <a:ext cx="447675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A9284D-EC11-4535-8A46-4CBDD1440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677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9284D-EC11-4535-8A46-4CBDD1440BBA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094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05.01.2020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05.01.2020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05.01.2020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05.01.2020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05.01.2020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05.01.2020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05.01.2020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05.01.2020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05.01.2020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05.01.2020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85E4A-D733-413B-9DF8-5FFFA64C4585}" type="datetimeFigureOut">
              <a:rPr lang="ru-RU" smtClean="0"/>
              <a:pPr/>
              <a:t>05.01.2020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85E4A-D733-413B-9DF8-5FFFA64C4585}" type="datetimeFigureOut">
              <a:rPr lang="ru-RU" smtClean="0"/>
              <a:pPr/>
              <a:t>05.01.2020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0798D-9098-42AA-AC04-9C94DBD23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2910" y="228599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>2-тоқсанның </a:t>
            </a:r>
            <a:r>
              <a:rPr lang="ru-RU" sz="4600" b="1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600" b="1" dirty="0" err="1" smtClean="0">
                <a:latin typeface="Times New Roman" pitchFamily="18" charset="0"/>
                <a:cs typeface="Times New Roman" pitchFamily="18" charset="0"/>
              </a:rPr>
              <a:t>сапасы</a:t>
            </a: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4600" b="1" dirty="0" err="1" smtClean="0">
                <a:latin typeface="Times New Roman" pitchFamily="18" charset="0"/>
                <a:cs typeface="Times New Roman" pitchFamily="18" charset="0"/>
              </a:rPr>
              <a:t>үлгерімінің</a:t>
            </a: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600" b="1" dirty="0" err="1" smtClean="0">
                <a:latin typeface="Times New Roman" pitchFamily="18" charset="0"/>
                <a:cs typeface="Times New Roman" pitchFamily="18" charset="0"/>
              </a:rPr>
              <a:t>мониторингі</a:t>
            </a: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2019 – 2020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828800" y="341313"/>
            <a:ext cx="6096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676400" y="265113"/>
            <a:ext cx="708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“Айдабол орта мектебі” КММ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2773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625926"/>
              </p:ext>
            </p:extLst>
          </p:nvPr>
        </p:nvGraphicFramePr>
        <p:xfrm>
          <a:off x="571472" y="2204865"/>
          <a:ext cx="7744944" cy="1655047"/>
        </p:xfrm>
        <a:graphic>
          <a:graphicData uri="http://schemas.openxmlformats.org/drawingml/2006/table">
            <a:tbl>
              <a:tblPr/>
              <a:tblGrid>
                <a:gridCol w="2223090"/>
                <a:gridCol w="3011171"/>
                <a:gridCol w="2510683"/>
              </a:tblGrid>
              <a:tr h="4320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1-четверть</a:t>
                      </a: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2-четверть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8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Отличников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Ударников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53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48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1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 </a:t>
                      </a:r>
                      <a:r>
                        <a:rPr lang="ru-RU" sz="20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кач-во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44,9%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42,9%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923" marR="619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99592" y="214290"/>
            <a:ext cx="72728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2019-2020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учебный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2-четверть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764704"/>
            <a:ext cx="81769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Кол-во уч-ся на  начало  четверти 168 уч-ся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 конец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четверти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-168 уч-ся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Прибыло – 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(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Кульбаев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 -1б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Нихаенко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 -8б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Выбыло-     2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kk-KZ" sz="2000" dirty="0" err="1">
                <a:latin typeface="Times New Roman" pitchFamily="18" charset="0"/>
                <a:cs typeface="Times New Roman" pitchFamily="18" charset="0"/>
              </a:rPr>
              <a:t>Нартова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К-1б </a:t>
            </a:r>
            <a:r>
              <a:rPr lang="kk-KZ" sz="2000" dirty="0" err="1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kk-KZ" sz="2000" dirty="0" err="1">
                <a:latin typeface="Times New Roman" pitchFamily="18" charset="0"/>
                <a:cs typeface="Times New Roman" pitchFamily="18" charset="0"/>
              </a:rPr>
              <a:t>Нартов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Р-4б </a:t>
            </a:r>
            <a:r>
              <a:rPr lang="kk-KZ" sz="2000" dirty="0" err="1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/>
          </a:p>
        </p:txBody>
      </p:sp>
      <p:graphicFrame>
        <p:nvGraphicFramePr>
          <p:cNvPr id="9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7849970"/>
              </p:ext>
            </p:extLst>
          </p:nvPr>
        </p:nvGraphicFramePr>
        <p:xfrm>
          <a:off x="611560" y="4077072"/>
          <a:ext cx="6984776" cy="249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134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728" y="214290"/>
            <a:ext cx="7072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Начальное звено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8629" y="905419"/>
            <a:ext cx="7929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Кол-во уч-ся на  начало четверти – 67 уч-ся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конец четверти -66 уч-ся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Прибыл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– 1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Кульбаев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 -1б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Выбыли-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dirty="0" err="1">
                <a:latin typeface="Times New Roman" pitchFamily="18" charset="0"/>
                <a:cs typeface="Times New Roman" pitchFamily="18" charset="0"/>
              </a:rPr>
              <a:t>Нартова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К-1б </a:t>
            </a:r>
            <a:r>
              <a:rPr lang="kk-KZ" dirty="0" err="1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dirty="0" err="1" smtClean="0">
                <a:latin typeface="Times New Roman" pitchFamily="18" charset="0"/>
                <a:cs typeface="Times New Roman" pitchFamily="18" charset="0"/>
              </a:rPr>
              <a:t>Нартов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Р-4б </a:t>
            </a:r>
            <a:r>
              <a:rPr lang="kk-KZ" dirty="0" err="1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4458" y="5389470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Отличников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Отличников -9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Ударников-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21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Ударников- 22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Качество- 58,3%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Качество- 65,9%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831760"/>
              </p:ext>
            </p:extLst>
          </p:nvPr>
        </p:nvGraphicFramePr>
        <p:xfrm>
          <a:off x="285720" y="2280603"/>
          <a:ext cx="8501122" cy="3045244"/>
        </p:xfrm>
        <a:graphic>
          <a:graphicData uri="http://schemas.openxmlformats.org/drawingml/2006/table">
            <a:tbl>
              <a:tblPr/>
              <a:tblGrid>
                <a:gridCol w="820284"/>
                <a:gridCol w="836714"/>
                <a:gridCol w="1400423"/>
                <a:gridCol w="1222811"/>
                <a:gridCol w="834850"/>
                <a:gridCol w="1372617"/>
                <a:gridCol w="1220946"/>
                <a:gridCol w="792477"/>
              </a:tblGrid>
              <a:tr h="30736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Класс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уч-ся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1-четверть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-четверть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57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Отличников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Ударников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err="1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Кач</a:t>
                      </a: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%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Отличников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Ударников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Кач</a:t>
                      </a: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%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3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«А»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</a:t>
                      </a: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80%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3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«Б»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60%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60%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3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«А»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 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3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«Б»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53,8%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53,8%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3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 «А»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50%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67%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1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 «Б»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9/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33,3%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 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50%</a:t>
                      </a:r>
                      <a:r>
                        <a:rPr lang="ru-RU" sz="1800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1771" marR="21771" marT="50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486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42852"/>
            <a:ext cx="828680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за 2 –четверть</a:t>
            </a:r>
            <a:b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начальные классы</a:t>
            </a:r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920206798"/>
              </p:ext>
            </p:extLst>
          </p:nvPr>
        </p:nvGraphicFramePr>
        <p:xfrm>
          <a:off x="214282" y="1571612"/>
          <a:ext cx="8715436" cy="4936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0"/>
            <a:ext cx="5929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Среднее звено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4253"/>
              </p:ext>
            </p:extLst>
          </p:nvPr>
        </p:nvGraphicFramePr>
        <p:xfrm>
          <a:off x="428596" y="1857364"/>
          <a:ext cx="8286809" cy="3549694"/>
        </p:xfrm>
        <a:graphic>
          <a:graphicData uri="http://schemas.openxmlformats.org/drawingml/2006/table">
            <a:tbl>
              <a:tblPr/>
              <a:tblGrid>
                <a:gridCol w="1000132"/>
                <a:gridCol w="785818"/>
                <a:gridCol w="1295818"/>
                <a:gridCol w="1204512"/>
                <a:gridCol w="731421"/>
                <a:gridCol w="1368464"/>
                <a:gridCol w="1140387"/>
                <a:gridCol w="760257"/>
              </a:tblGrid>
              <a:tr h="22811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Класс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уч-ся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1-четверть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2-четверть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74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Отличников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Ударников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Кач</a:t>
                      </a: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Отличников 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Ударников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Кач</a:t>
                      </a:r>
                      <a:r>
                        <a:rPr lang="ru-RU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 «А»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60%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 «Б»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40%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20%</a:t>
                      </a: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0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 «А»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33,3%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33,3% </a:t>
                      </a:r>
                      <a:endParaRPr lang="ru-RU" sz="16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 «Б»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35,2%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41% </a:t>
                      </a:r>
                      <a:endParaRPr lang="ru-RU" sz="16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 «А» 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 </a:t>
                      </a:r>
                      <a:endParaRPr lang="ru-RU" sz="16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 «Б» 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24%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5,5% </a:t>
                      </a:r>
                      <a:endParaRPr lang="ru-RU" sz="16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 «А» 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100% </a:t>
                      </a:r>
                      <a:endParaRPr lang="ru-RU" sz="16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0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 «Б»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9/</a:t>
                      </a:r>
                      <a:r>
                        <a:rPr lang="kk-KZ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11,1%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10%</a:t>
                      </a:r>
                      <a:endParaRPr lang="ru-RU" sz="16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 «А»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33,3%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33,3% </a:t>
                      </a:r>
                      <a:endParaRPr lang="ru-RU" sz="16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 «Б» </a:t>
                      </a:r>
                      <a:endParaRPr lang="ru-RU" sz="1600" b="1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38%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38% </a:t>
                      </a:r>
                      <a:endParaRPr lang="ru-RU" sz="16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28728" y="5500702"/>
            <a:ext cx="6286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Отличников-3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Отличников -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Ударников-26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       Ударников- 22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Качество-36,25%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Качество-  30,8%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85787" y="734651"/>
            <a:ext cx="79296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Кол-во уч-ся на  начало четверти – 80 уч-ся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конец четверти -81 уч-ся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Прибыл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– 1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Нихаенко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 -8б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)                Выбыло-  0    </a:t>
            </a:r>
          </a:p>
        </p:txBody>
      </p:sp>
    </p:spTree>
    <p:extLst>
      <p:ext uri="{BB962C8B-B14F-4D97-AF65-F5344CB8AC3E}">
        <p14:creationId xmlns:p14="http://schemas.microsoft.com/office/powerpoint/2010/main" val="13797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2787282"/>
              </p:ext>
            </p:extLst>
          </p:nvPr>
        </p:nvGraphicFramePr>
        <p:xfrm>
          <a:off x="285720" y="1214422"/>
          <a:ext cx="8643998" cy="5454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85786" y="142852"/>
            <a:ext cx="8167895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за 2 – четверть</a:t>
            </a:r>
            <a:b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среднее звено</a:t>
            </a:r>
            <a:endParaRPr lang="ru-RU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8860" y="142852"/>
            <a:ext cx="431336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Старшее звено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1000108"/>
            <a:ext cx="72152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Кол-во уч-ся на  начало четверти -21 уч-ся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конец четверти -21 уч-ся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Прибыло –0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Выбыл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– 0</a:t>
            </a:r>
            <a:endParaRPr lang="ru-RU" dirty="0"/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148460"/>
              </p:ext>
            </p:extLst>
          </p:nvPr>
        </p:nvGraphicFramePr>
        <p:xfrm>
          <a:off x="357158" y="2428868"/>
          <a:ext cx="8572559" cy="2292126"/>
        </p:xfrm>
        <a:graphic>
          <a:graphicData uri="http://schemas.openxmlformats.org/drawingml/2006/table">
            <a:tbl>
              <a:tblPr/>
              <a:tblGrid>
                <a:gridCol w="805965"/>
                <a:gridCol w="879237"/>
                <a:gridCol w="1392125"/>
                <a:gridCol w="1245586"/>
                <a:gridCol w="879237"/>
                <a:gridCol w="1392125"/>
                <a:gridCol w="1245586"/>
                <a:gridCol w="732698"/>
              </a:tblGrid>
              <a:tr h="22417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Класс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Кол-во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уч-ся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1-</a:t>
                      </a:r>
                      <a:r>
                        <a:rPr lang="kk-KZ" sz="1600" b="1" kern="12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kern="1200" baseline="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четверть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2-четверть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750" marR="31750" marT="830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21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Отличников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Ударников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Кач</a:t>
                      </a: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Отличников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Ударников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Кач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8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 «А»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33% </a:t>
                      </a:r>
                      <a:endParaRPr lang="ru-RU" sz="18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 </a:t>
                      </a:r>
                      <a:endParaRPr lang="ru-RU" sz="18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 «Б»</a:t>
                      </a:r>
                      <a:r>
                        <a:rPr lang="ru-RU" sz="1800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80% </a:t>
                      </a:r>
                      <a:endParaRPr lang="ru-RU" sz="18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80% </a:t>
                      </a:r>
                      <a:endParaRPr lang="ru-RU" sz="18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 «А»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   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60% </a:t>
                      </a:r>
                      <a:endParaRPr lang="ru-RU" sz="1800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        0</a:t>
                      </a:r>
                      <a:endParaRPr lang="ru-RU" sz="18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</a:t>
                      </a: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 </a:t>
                      </a:r>
                      <a:endParaRPr lang="ru-RU" sz="18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 «Б»</a:t>
                      </a:r>
                      <a:r>
                        <a:rPr lang="ru-RU" sz="18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25%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25%</a:t>
                      </a:r>
                      <a:endParaRPr lang="ru-RU" sz="18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1202" marR="31202" marT="816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00100" y="5072074"/>
            <a:ext cx="7715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Отличников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Отличников -4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Ударников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-6            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Ударников-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4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Качество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47,6%       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Качество-38%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66796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за 2 – четверть</a:t>
            </a:r>
            <a:b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старшее звено</a:t>
            </a:r>
            <a:endParaRPr lang="ru-RU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843468580"/>
              </p:ext>
            </p:extLst>
          </p:nvPr>
        </p:nvGraphicFramePr>
        <p:xfrm>
          <a:off x="142844" y="1357298"/>
          <a:ext cx="8739399" cy="5168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42976" y="357166"/>
            <a:ext cx="70009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b="1" spc="50" dirty="0" smtClean="0">
              <a:ln w="11430"/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4000" b="1" spc="50" dirty="0" smtClean="0">
              <a:ln w="11430"/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spc="50" dirty="0" smtClean="0">
              <a:ln w="11430"/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4000" b="1" spc="50" dirty="0" smtClean="0">
                <a:ln w="11430"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Пәндер бойынша </a:t>
            </a:r>
            <a:r>
              <a:rPr lang="ru-RU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сапасының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ctr"/>
            <a:r>
              <a:rPr lang="ru-RU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салыстырмалы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көрсеткіші</a:t>
            </a:r>
            <a:endParaRPr lang="ru-RU" sz="4000" b="1" spc="50" dirty="0" smtClean="0">
              <a:ln w="11430"/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428860" y="6286520"/>
            <a:ext cx="41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2019-2020 оқу жылы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58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3315387"/>
              </p:ext>
            </p:extLst>
          </p:nvPr>
        </p:nvGraphicFramePr>
        <p:xfrm>
          <a:off x="251520" y="1124744"/>
          <a:ext cx="867880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79512" y="325868"/>
            <a:ext cx="850112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казахскому языку</a:t>
            </a:r>
            <a:endParaRPr lang="ru-RU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993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7556867"/>
              </p:ext>
            </p:extLst>
          </p:nvPr>
        </p:nvGraphicFramePr>
        <p:xfrm>
          <a:off x="428596" y="1124744"/>
          <a:ext cx="8472518" cy="5357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28596" y="357166"/>
            <a:ext cx="878137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русскому языку</a:t>
            </a:r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96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7344546"/>
              </p:ext>
            </p:extLst>
          </p:nvPr>
        </p:nvGraphicFramePr>
        <p:xfrm>
          <a:off x="142844" y="1571612"/>
          <a:ext cx="8786874" cy="5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79129" y="214290"/>
            <a:ext cx="866487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английскому языку</a:t>
            </a:r>
            <a:endParaRPr lang="ru-RU" sz="4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87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2619928"/>
              </p:ext>
            </p:extLst>
          </p:nvPr>
        </p:nvGraphicFramePr>
        <p:xfrm>
          <a:off x="714348" y="1000108"/>
          <a:ext cx="8143932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42844" y="142852"/>
            <a:ext cx="885191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истории Казахстана</a:t>
            </a:r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20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142852"/>
            <a:ext cx="864929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всемирной истории</a:t>
            </a:r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4003351"/>
              </p:ext>
            </p:extLst>
          </p:nvPr>
        </p:nvGraphicFramePr>
        <p:xfrm>
          <a:off x="714348" y="1000108"/>
          <a:ext cx="8143932" cy="5143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42852"/>
            <a:ext cx="775635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Качество знаний  по географии</a:t>
            </a:r>
            <a:r>
              <a:rPr lang="ru-RU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75974814"/>
              </p:ext>
            </p:extLst>
          </p:nvPr>
        </p:nvGraphicFramePr>
        <p:xfrm>
          <a:off x="214282" y="928670"/>
          <a:ext cx="8715436" cy="5715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9977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42852"/>
            <a:ext cx="678493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 по биологии</a:t>
            </a:r>
            <a:r>
              <a:rPr lang="ru-RU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303201003"/>
              </p:ext>
            </p:extLst>
          </p:nvPr>
        </p:nvGraphicFramePr>
        <p:xfrm>
          <a:off x="142844" y="857232"/>
          <a:ext cx="8786874" cy="5715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591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6001449"/>
              </p:ext>
            </p:extLst>
          </p:nvPr>
        </p:nvGraphicFramePr>
        <p:xfrm>
          <a:off x="214282" y="1214422"/>
          <a:ext cx="8572560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14282" y="142852"/>
            <a:ext cx="857644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математике </a:t>
            </a:r>
          </a:p>
          <a:p>
            <a:pPr algn="ctr"/>
            <a:r>
              <a:rPr lang="ru-RU" sz="32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(алгебре)</a:t>
            </a:r>
            <a:endParaRPr lang="ru-RU" sz="32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28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885828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геометрии</a:t>
            </a:r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531451476"/>
              </p:ext>
            </p:extLst>
          </p:nvPr>
        </p:nvGraphicFramePr>
        <p:xfrm>
          <a:off x="428596" y="1142984"/>
          <a:ext cx="8429684" cy="5500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332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7162785"/>
              </p:ext>
            </p:extLst>
          </p:nvPr>
        </p:nvGraphicFramePr>
        <p:xfrm>
          <a:off x="285720" y="1214422"/>
          <a:ext cx="8643998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857224" y="428604"/>
            <a:ext cx="608705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физике</a:t>
            </a:r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37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885828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Качество знаний по </a:t>
            </a:r>
            <a:r>
              <a:rPr lang="ru-RU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химии</a:t>
            </a:r>
            <a:endParaRPr lang="ru-RU" sz="36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959306171"/>
              </p:ext>
            </p:extLst>
          </p:nvPr>
        </p:nvGraphicFramePr>
        <p:xfrm>
          <a:off x="142844" y="1000108"/>
          <a:ext cx="8715436" cy="557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276872"/>
            <a:ext cx="822757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dirty="0">
                <a:latin typeface="Times New Roman" pitchFamily="18" charset="0"/>
                <a:cs typeface="Times New Roman" pitchFamily="18" charset="0"/>
              </a:rPr>
              <a:t>Спасибо за </a:t>
            </a: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внимание!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437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988</TotalTime>
  <Words>698</Words>
  <Application>Microsoft Office PowerPoint</Application>
  <PresentationFormat>Экран (4:3)</PresentationFormat>
  <Paragraphs>335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Times New Roman</vt:lpstr>
      <vt:lpstr>Тема Office</vt:lpstr>
      <vt:lpstr>   2-тоқсанның білім сапасы мен үлгерімінің мониторингі ( 2019 – 2020 оқу жылы)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User_21</cp:lastModifiedBy>
  <cp:revision>94</cp:revision>
  <cp:lastPrinted>2018-10-29T10:42:06Z</cp:lastPrinted>
  <dcterms:created xsi:type="dcterms:W3CDTF">2018-05-23T13:26:07Z</dcterms:created>
  <dcterms:modified xsi:type="dcterms:W3CDTF">2020-01-05T06:33:32Z</dcterms:modified>
</cp:coreProperties>
</file>