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74" r:id="rId2"/>
    <p:sldId id="276" r:id="rId3"/>
    <p:sldId id="279" r:id="rId4"/>
    <p:sldId id="267" r:id="rId5"/>
    <p:sldId id="280" r:id="rId6"/>
    <p:sldId id="270" r:id="rId7"/>
    <p:sldId id="268" r:id="rId8"/>
    <p:sldId id="271" r:id="rId9"/>
    <p:sldId id="282" r:id="rId10"/>
    <p:sldId id="288" r:id="rId11"/>
    <p:sldId id="289" r:id="rId12"/>
    <p:sldId id="290" r:id="rId13"/>
    <p:sldId id="291" r:id="rId14"/>
    <p:sldId id="300" r:id="rId15"/>
    <p:sldId id="292" r:id="rId16"/>
    <p:sldId id="294" r:id="rId17"/>
    <p:sldId id="295" r:id="rId18"/>
    <p:sldId id="297" r:id="rId19"/>
    <p:sldId id="298" r:id="rId20"/>
    <p:sldId id="296" r:id="rId21"/>
  </p:sldIdLst>
  <p:sldSz cx="9144000" cy="6858000" type="screen4x3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68" autoAdjust="0"/>
    <p:restoredTop sz="94615" autoAdjust="0"/>
  </p:normalViewPr>
  <p:slideViewPr>
    <p:cSldViewPr>
      <p:cViewPr varScale="1">
        <p:scale>
          <a:sx n="87" d="100"/>
          <a:sy n="87" d="100"/>
        </p:scale>
        <p:origin x="1638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9054453267453643E-2"/>
          <c:y val="0.15492095043454271"/>
          <c:w val="0.89510296835939629"/>
          <c:h val="0.6801100254766370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1- четв</c:v>
                </c:pt>
              </c:strCache>
            </c:strRef>
          </c:tx>
          <c:spPr>
            <a:solidFill>
              <a:schemeClr val="accent6"/>
            </a:soli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51000"/>
                      <a:satMod val="130000"/>
                    </a:schemeClr>
                  </a:gs>
                  <a:gs pos="80000">
                    <a:schemeClr val="accent3">
                      <a:shade val="93000"/>
                      <a:satMod val="130000"/>
                    </a:schemeClr>
                  </a:gs>
                  <a:gs pos="100000">
                    <a:schemeClr val="accent3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"/>
            <c:invertIfNegative val="0"/>
            <c:bubble3D val="0"/>
            <c:spPr>
              <a:gradFill rotWithShape="1">
                <a:gsLst>
                  <a:gs pos="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Lbls>
            <c:dLbl>
              <c:idx val="0"/>
              <c:layout>
                <c:manualLayout>
                  <c:x val="2.0000641394942374E-2"/>
                  <c:y val="-0.1323340814363579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8182401268129443E-3"/>
                  <c:y val="-9.67056748957999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Лист1!$A$2:$A$3</c:f>
              <c:strCache>
                <c:ptCount val="2"/>
                <c:pt idx="0">
                  <c:v>1 четверть</c:v>
                </c:pt>
                <c:pt idx="1">
                  <c:v>2 четверть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0.3650000000000001</c:v>
                </c:pt>
                <c:pt idx="1">
                  <c:v>0.41900000000000004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83029792"/>
        <c:axId val="183030352"/>
        <c:axId val="0"/>
      </c:bar3DChart>
      <c:catAx>
        <c:axId val="1830297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83030352"/>
        <c:crosses val="autoZero"/>
        <c:auto val="1"/>
        <c:lblAlgn val="ctr"/>
        <c:lblOffset val="100"/>
        <c:noMultiLvlLbl val="0"/>
      </c:catAx>
      <c:valAx>
        <c:axId val="183030352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8302979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9.9002275961868225E-2"/>
          <c:y val="0.13158043393800281"/>
          <c:w val="0.86855861255822575"/>
          <c:h val="0.6037275849904986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I четверть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1.0200292905598752E-2"/>
                  <c:y val="3.08747272124659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1.6029031708798155E-2"/>
                  <c:y val="2.988203585196014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2.7686509315196631E-2"/>
                  <c:y val="2.58064201496528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1.020029290559875E-2"/>
                  <c:y val="0.12020074245210169"/>
                </c:manualLayout>
              </c:layout>
              <c:spPr>
                <a:noFill/>
              </c:spPr>
              <c:txPr>
                <a:bodyPr/>
                <a:lstStyle/>
                <a:p>
                  <a:pPr>
                    <a:defRPr b="1">
                      <a:solidFill>
                        <a:schemeClr val="tx1"/>
                      </a:solidFill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</c:spPr>
            <c:txPr>
              <a:bodyPr/>
              <a:lstStyle/>
              <a:p>
                <a:pPr>
                  <a:defRPr b="1">
                    <a:solidFill>
                      <a:srgbClr val="002060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Лист1!$A$2:$A$7</c:f>
              <c:strCache>
                <c:ptCount val="6"/>
                <c:pt idx="0">
                  <c:v> 2"А"сынып</c:v>
                </c:pt>
                <c:pt idx="1">
                  <c:v> 2"Б"класс</c:v>
                </c:pt>
                <c:pt idx="2">
                  <c:v>3"А"сынып</c:v>
                </c:pt>
                <c:pt idx="3">
                  <c:v>3 "Б"класс</c:v>
                </c:pt>
                <c:pt idx="4">
                  <c:v>4"А"сынып</c:v>
                </c:pt>
                <c:pt idx="5">
                  <c:v>4"Б"класс</c:v>
                </c:pt>
              </c:strCache>
            </c:strRef>
          </c:cat>
          <c:val>
            <c:numRef>
              <c:f>Лист1!$B$2:$B$7</c:f>
              <c:numCache>
                <c:formatCode>0%</c:formatCode>
                <c:ptCount val="6"/>
                <c:pt idx="0">
                  <c:v>1</c:v>
                </c:pt>
                <c:pt idx="1">
                  <c:v>0.64000000000000012</c:v>
                </c:pt>
                <c:pt idx="2">
                  <c:v>0.4</c:v>
                </c:pt>
                <c:pt idx="3">
                  <c:v>0.78</c:v>
                </c:pt>
                <c:pt idx="4">
                  <c:v>0.67000000000000015</c:v>
                </c:pt>
                <c:pt idx="5">
                  <c:v>0.5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II четверть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7.2859235039991121E-3"/>
                  <c:y val="1.0616935395646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5.8287388031992892E-3"/>
                  <c:y val="1.31357377803745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1.602903170879799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6028916969845226E-2"/>
                  <c:y val="8.493799130378926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1201757433592539E-2"/>
                      <c:h val="6.8903141799573103E-2"/>
                    </c:manualLayout>
                  </c15:layout>
                </c:ext>
              </c:extLst>
            </c:dLbl>
            <c:dLbl>
              <c:idx val="4"/>
              <c:layout>
                <c:manualLayout>
                  <c:x val="-1.8943401110397697E-2"/>
                  <c:y val="4.10508266080186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1.7486216409597868E-2"/>
                  <c:y val="7.42682895958969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</c:spPr>
            <c:txPr>
              <a:bodyPr/>
              <a:lstStyle/>
              <a:p>
                <a:pPr>
                  <a:defRPr b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Лист1!$A$2:$A$7</c:f>
              <c:strCache>
                <c:ptCount val="6"/>
                <c:pt idx="0">
                  <c:v> 2"А"сынып</c:v>
                </c:pt>
                <c:pt idx="1">
                  <c:v> 2"Б"класс</c:v>
                </c:pt>
                <c:pt idx="2">
                  <c:v>3"А"сынып</c:v>
                </c:pt>
                <c:pt idx="3">
                  <c:v>3 "Б"класс</c:v>
                </c:pt>
                <c:pt idx="4">
                  <c:v>4"А"сынып</c:v>
                </c:pt>
                <c:pt idx="5">
                  <c:v>4"Б"класс</c:v>
                </c:pt>
              </c:strCache>
            </c:strRef>
          </c:cat>
          <c:val>
            <c:numRef>
              <c:f>Лист1!$C$2:$C$7</c:f>
              <c:numCache>
                <c:formatCode>0%</c:formatCode>
                <c:ptCount val="6"/>
                <c:pt idx="0">
                  <c:v>1</c:v>
                </c:pt>
                <c:pt idx="1">
                  <c:v>0.71400000000000008</c:v>
                </c:pt>
                <c:pt idx="2">
                  <c:v>0.4</c:v>
                </c:pt>
                <c:pt idx="3">
                  <c:v>0.89</c:v>
                </c:pt>
                <c:pt idx="4">
                  <c:v>0.67000000000000015</c:v>
                </c:pt>
                <c:pt idx="5">
                  <c:v>0.5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7532784"/>
        <c:axId val="187533344"/>
      </c:barChart>
      <c:catAx>
        <c:axId val="1875327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6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87533344"/>
        <c:crosses val="autoZero"/>
        <c:auto val="1"/>
        <c:lblAlgn val="ctr"/>
        <c:lblOffset val="100"/>
        <c:noMultiLvlLbl val="0"/>
      </c:catAx>
      <c:valAx>
        <c:axId val="187533344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8753278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3.9334234110605604E-2"/>
          <c:y val="5.183469622428832E-3"/>
          <c:w val="0.92717966146501463"/>
          <c:h val="0.14582636085830128"/>
        </c:manualLayout>
      </c:layout>
      <c:overlay val="0"/>
      <c:txPr>
        <a:bodyPr/>
        <a:lstStyle/>
        <a:p>
          <a:pPr>
            <a:defRPr sz="2000"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0219477144719373E-2"/>
          <c:y val="0.10381475099832277"/>
          <c:w val="0.85528007436570463"/>
          <c:h val="0.7214225601008545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I четверть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2.3507640793068208E-2"/>
                  <c:y val="8.84702997540943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6161503045234411E-2"/>
                  <c:y val="6.28604761410671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2.3507640793068208E-2"/>
                  <c:y val="6.984497349007449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2.0569185693934736E-2"/>
                  <c:y val="9.54547971031018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1.3223047946100869E-2"/>
                  <c:y val="8.14858024050870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2.3507640793068208E-2"/>
                  <c:y val="-4.65633156600496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1.0284477159758715E-2"/>
                  <c:y val="6.28604761410670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Лист1!$A$2:$A$11</c:f>
              <c:strCache>
                <c:ptCount val="10"/>
                <c:pt idx="0">
                  <c:v>5"А"</c:v>
                </c:pt>
                <c:pt idx="1">
                  <c:v>5"Б"</c:v>
                </c:pt>
                <c:pt idx="2">
                  <c:v>6"А"</c:v>
                </c:pt>
                <c:pt idx="3">
                  <c:v>6"Б"</c:v>
                </c:pt>
                <c:pt idx="4">
                  <c:v>7"А"</c:v>
                </c:pt>
                <c:pt idx="5">
                  <c:v>7"Б"</c:v>
                </c:pt>
                <c:pt idx="6">
                  <c:v>8"А"</c:v>
                </c:pt>
                <c:pt idx="7">
                  <c:v>8"Б"</c:v>
                </c:pt>
                <c:pt idx="8">
                  <c:v>9"А"</c:v>
                </c:pt>
                <c:pt idx="9">
                  <c:v>9"Б"</c:v>
                </c:pt>
              </c:strCache>
            </c:strRef>
          </c:cat>
          <c:val>
            <c:numRef>
              <c:f>Лист1!$B$2:$B$11</c:f>
              <c:numCache>
                <c:formatCode>0%</c:formatCode>
                <c:ptCount val="10"/>
                <c:pt idx="0">
                  <c:v>0.67</c:v>
                </c:pt>
                <c:pt idx="1">
                  <c:v>0.125</c:v>
                </c:pt>
                <c:pt idx="2">
                  <c:v>0.33300000000000002</c:v>
                </c:pt>
                <c:pt idx="3">
                  <c:v>0.23499999999999999</c:v>
                </c:pt>
                <c:pt idx="4">
                  <c:v>0.5</c:v>
                </c:pt>
                <c:pt idx="5">
                  <c:v>0.222</c:v>
                </c:pt>
                <c:pt idx="6">
                  <c:v>0</c:v>
                </c:pt>
                <c:pt idx="7">
                  <c:v>0.42799999999999999</c:v>
                </c:pt>
                <c:pt idx="8">
                  <c:v>0.222</c:v>
                </c:pt>
                <c:pt idx="9">
                  <c:v>0.316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II четверть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0445282379750639E-2"/>
                  <c:y val="4.56812673700035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1753820396534127E-2"/>
                  <c:y val="6.5033003124875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2.056918569393458E-2"/>
                  <c:y val="1.20119279390254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6.4275813113330279E-4"/>
                  <c:y val="6.52750790367387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0"/>
                  <c:y val="3.84381694048817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</c:spPr>
            <c:txPr>
              <a:bodyPr/>
              <a:lstStyle/>
              <a:p>
                <a:pPr>
                  <a:defRPr b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Лист1!$A$2:$A$11</c:f>
              <c:strCache>
                <c:ptCount val="10"/>
                <c:pt idx="0">
                  <c:v>5"А"</c:v>
                </c:pt>
                <c:pt idx="1">
                  <c:v>5"Б"</c:v>
                </c:pt>
                <c:pt idx="2">
                  <c:v>6"А"</c:v>
                </c:pt>
                <c:pt idx="3">
                  <c:v>6"Б"</c:v>
                </c:pt>
                <c:pt idx="4">
                  <c:v>7"А"</c:v>
                </c:pt>
                <c:pt idx="5">
                  <c:v>7"Б"</c:v>
                </c:pt>
                <c:pt idx="6">
                  <c:v>8"А"</c:v>
                </c:pt>
                <c:pt idx="7">
                  <c:v>8"Б"</c:v>
                </c:pt>
                <c:pt idx="8">
                  <c:v>9"А"</c:v>
                </c:pt>
                <c:pt idx="9">
                  <c:v>9"Б"</c:v>
                </c:pt>
              </c:strCache>
            </c:strRef>
          </c:cat>
          <c:val>
            <c:numRef>
              <c:f>Лист1!$C$2:$C$11</c:f>
              <c:numCache>
                <c:formatCode>0%</c:formatCode>
                <c:ptCount val="10"/>
                <c:pt idx="0">
                  <c:v>0.67</c:v>
                </c:pt>
                <c:pt idx="1">
                  <c:v>0.47</c:v>
                </c:pt>
                <c:pt idx="2">
                  <c:v>0.67</c:v>
                </c:pt>
                <c:pt idx="3">
                  <c:v>0.11700000000000001</c:v>
                </c:pt>
                <c:pt idx="4">
                  <c:v>0.5</c:v>
                </c:pt>
                <c:pt idx="5">
                  <c:v>0</c:v>
                </c:pt>
                <c:pt idx="6">
                  <c:v>0.33300000000000002</c:v>
                </c:pt>
                <c:pt idx="7">
                  <c:v>0</c:v>
                </c:pt>
                <c:pt idx="8">
                  <c:v>0.222</c:v>
                </c:pt>
                <c:pt idx="9">
                  <c:v>0.35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87536144"/>
        <c:axId val="187536704"/>
        <c:axId val="0"/>
      </c:bar3DChart>
      <c:catAx>
        <c:axId val="18753614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87536704"/>
        <c:crosses val="autoZero"/>
        <c:auto val="1"/>
        <c:lblAlgn val="ctr"/>
        <c:lblOffset val="100"/>
        <c:noMultiLvlLbl val="0"/>
      </c:catAx>
      <c:valAx>
        <c:axId val="187536704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8753614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1.316763377316838E-2"/>
          <c:y val="7.8763498320237654E-3"/>
          <c:w val="0.98683236622683113"/>
          <c:h val="6.9095194115863512E-2"/>
        </c:manualLayout>
      </c:layout>
      <c:overlay val="0"/>
      <c:txPr>
        <a:bodyPr/>
        <a:lstStyle/>
        <a:p>
          <a:pPr>
            <a:defRPr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4389662263961167"/>
          <c:y val="0.17669095824611469"/>
          <c:w val="0.85610337736038855"/>
          <c:h val="0.7058286632897620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I четверть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3.1970161792590088E-2"/>
                  <c:y val="-9.829633869357977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60%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1797837585856829E-2"/>
                  <c:y val="7.3722254020184824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20%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5.3767999378446986E-2"/>
                  <c:y val="2.94889016080739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10 "а" сынып</c:v>
                </c:pt>
                <c:pt idx="1">
                  <c:v>10 "б" класс</c:v>
                </c:pt>
                <c:pt idx="2">
                  <c:v>11 "а" сынып</c:v>
                </c:pt>
                <c:pt idx="3">
                  <c:v>11 "б" класс</c:v>
                </c:pt>
              </c:strCache>
            </c:strRef>
          </c:cat>
          <c:val>
            <c:numRef>
              <c:f>Лист1!$B$2:$B$5</c:f>
              <c:numCache>
                <c:formatCode>0.00%</c:formatCode>
                <c:ptCount val="4"/>
                <c:pt idx="0">
                  <c:v>0.60000000000000009</c:v>
                </c:pt>
                <c:pt idx="1">
                  <c:v>0.2</c:v>
                </c:pt>
                <c:pt idx="2" formatCode="0%">
                  <c:v>0</c:v>
                </c:pt>
                <c:pt idx="3" formatCode="0%">
                  <c:v>0.75000000000000011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II четверть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9063783447809198E-3"/>
                  <c:y val="-4.37603774763270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3.7782918482151817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Лист1!$A$2:$A$5</c:f>
              <c:strCache>
                <c:ptCount val="4"/>
                <c:pt idx="0">
                  <c:v>10 "а" сынып</c:v>
                </c:pt>
                <c:pt idx="1">
                  <c:v>10 "б" класс</c:v>
                </c:pt>
                <c:pt idx="2">
                  <c:v>11 "а" сынып</c:v>
                </c:pt>
                <c:pt idx="3">
                  <c:v>11 "б" класс</c:v>
                </c:pt>
              </c:strCache>
            </c:strRef>
          </c:cat>
          <c:val>
            <c:numRef>
              <c:f>Лист1!$C$2:$C$5</c:f>
              <c:numCache>
                <c:formatCode>0.00%</c:formatCode>
                <c:ptCount val="4"/>
                <c:pt idx="0">
                  <c:v>0.60000000000000009</c:v>
                </c:pt>
                <c:pt idx="1">
                  <c:v>0.2</c:v>
                </c:pt>
                <c:pt idx="2" formatCode="0%">
                  <c:v>0.33300000000000007</c:v>
                </c:pt>
                <c:pt idx="3" formatCode="0%">
                  <c:v>0.5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88822592"/>
        <c:axId val="188823152"/>
        <c:axId val="0"/>
      </c:bar3DChart>
      <c:catAx>
        <c:axId val="1888225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6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88823152"/>
        <c:crosses val="autoZero"/>
        <c:auto val="1"/>
        <c:lblAlgn val="ctr"/>
        <c:lblOffset val="100"/>
        <c:noMultiLvlLbl val="0"/>
      </c:catAx>
      <c:valAx>
        <c:axId val="188823152"/>
        <c:scaling>
          <c:orientation val="minMax"/>
        </c:scaling>
        <c:delete val="0"/>
        <c:axPos val="l"/>
        <c:majorGridlines/>
        <c:numFmt formatCode="0.00%" sourceLinked="1"/>
        <c:majorTickMark val="out"/>
        <c:min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8882259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3.1781476048867892E-2"/>
          <c:y val="6.4163996507587929E-4"/>
          <c:w val="0.96821852395113206"/>
          <c:h val="0.10900283536923737"/>
        </c:manualLayout>
      </c:layout>
      <c:overlay val="0"/>
      <c:txPr>
        <a:bodyPr/>
        <a:lstStyle/>
        <a:p>
          <a:pPr>
            <a:defRPr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9335276766373248E-2"/>
          <c:y val="0.16076732214939096"/>
          <c:w val="0.90182191086325325"/>
          <c:h val="0.6016572232714888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1 -четв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-7.3166797253076572E-3"/>
                  <c:y val="-3.76254490241825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"/>
                  <c:y val="-5.1734992408250954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52%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7.3166797253076572E-3"/>
                  <c:y val="-4.70318112802281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4633359450616373E-3"/>
                  <c:y val="-2.58674962041254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Лист1!$A$2:$A$5</c:f>
              <c:strCache>
                <c:ptCount val="4"/>
                <c:pt idx="0">
                  <c:v>Махатова З.Д.</c:v>
                </c:pt>
                <c:pt idx="1">
                  <c:v> Достанбекова А.А.</c:v>
                </c:pt>
                <c:pt idx="2">
                  <c:v> Ескожина Г.К</c:v>
                </c:pt>
                <c:pt idx="3">
                  <c:v>Ахметова А. А.</c:v>
                </c:pt>
              </c:strCache>
            </c:strRef>
          </c:cat>
          <c:val>
            <c:numRef>
              <c:f>Лист1!$B$2:$B$5</c:f>
              <c:numCache>
                <c:formatCode>0.0%</c:formatCode>
                <c:ptCount val="4"/>
                <c:pt idx="0" formatCode="0%">
                  <c:v>0.55000000000000004</c:v>
                </c:pt>
                <c:pt idx="1">
                  <c:v>0.52</c:v>
                </c:pt>
                <c:pt idx="2">
                  <c:v>0.70499999999999996</c:v>
                </c:pt>
                <c:pt idx="3" formatCode="0%">
                  <c:v>0.65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2 -четв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1.6096695395676822E-2"/>
                  <c:y val="-3.0570677332148324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67,5%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3.8046619348296999E-2"/>
                  <c:y val="-3.0570677332148306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52%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5.2680094022215095E-2"/>
                  <c:y val="-3.5273858460171129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88%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7.7556805088260947E-2"/>
                  <c:y val="-1.17579528200570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Лист1!$A$2:$A$5</c:f>
              <c:strCache>
                <c:ptCount val="4"/>
                <c:pt idx="0">
                  <c:v>Махатова З.Д.</c:v>
                </c:pt>
                <c:pt idx="1">
                  <c:v> Достанбекова А.А.</c:v>
                </c:pt>
                <c:pt idx="2">
                  <c:v> Ескожина Г.К</c:v>
                </c:pt>
                <c:pt idx="3">
                  <c:v>Ахметова А. А.</c:v>
                </c:pt>
              </c:strCache>
            </c:strRef>
          </c:cat>
          <c:val>
            <c:numRef>
              <c:f>Лист1!$C$2:$C$5</c:f>
              <c:numCache>
                <c:formatCode>0.0%</c:formatCode>
                <c:ptCount val="4"/>
                <c:pt idx="0" formatCode="0%">
                  <c:v>0.55000000000000004</c:v>
                </c:pt>
                <c:pt idx="1">
                  <c:v>0.52</c:v>
                </c:pt>
                <c:pt idx="2">
                  <c:v>0.88</c:v>
                </c:pt>
                <c:pt idx="3" formatCode="0%">
                  <c:v>0.74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88825952"/>
        <c:axId val="188826512"/>
        <c:axId val="0"/>
      </c:bar3DChart>
      <c:catAx>
        <c:axId val="1888259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6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88826512"/>
        <c:crosses val="autoZero"/>
        <c:auto val="1"/>
        <c:lblAlgn val="ctr"/>
        <c:lblOffset val="100"/>
        <c:noMultiLvlLbl val="0"/>
      </c:catAx>
      <c:valAx>
        <c:axId val="188826512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8882595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3658443563626308"/>
          <c:y val="3.9206754805021539E-3"/>
          <c:w val="0.25469488869428952"/>
          <c:h val="0.13147114522878978"/>
        </c:manualLayout>
      </c:layout>
      <c:overlay val="0"/>
      <c:txPr>
        <a:bodyPr/>
        <a:lstStyle/>
        <a:p>
          <a:pPr>
            <a:defRPr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7767178541255514E-2"/>
          <c:y val="0.18708269175135589"/>
          <c:w val="0.90320421862780365"/>
          <c:h val="0.624382354862491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1-четв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-2.9979281247912372E-3"/>
                  <c:y val="-4.74070755993542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1.7987568748747497E-2"/>
                  <c:y val="-2.60738915796448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"/>
                  <c:y val="-2.60738915796448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>
                    <a:solidFill>
                      <a:srgbClr val="0070C0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2"/>
                <c:pt idx="0">
                  <c:v>Тищенко В.В. </c:v>
                </c:pt>
                <c:pt idx="1">
                  <c:v>Аубакирова Г.У.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2"/>
                <c:pt idx="0">
                  <c:v>0.65000000000000013</c:v>
                </c:pt>
                <c:pt idx="1">
                  <c:v>0.60000000000000009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2-четв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4.7966849996659788E-2"/>
                  <c:y val="-2.84442453596125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6488604686351802E-2"/>
                  <c:y val="-1.18517688998385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7987568748747441E-2"/>
                  <c:y val="-5.92588444991927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2"/>
                <c:pt idx="0">
                  <c:v>Тищенко В.В. </c:v>
                </c:pt>
                <c:pt idx="1">
                  <c:v>Аубакирова Г.У.</c:v>
                </c:pt>
              </c:strCache>
            </c:strRef>
          </c:cat>
          <c:val>
            <c:numRef>
              <c:f>Лист1!$C$2:$C$4</c:f>
              <c:numCache>
                <c:formatCode>0%</c:formatCode>
                <c:ptCount val="2"/>
                <c:pt idx="0">
                  <c:v>0.69000000000000006</c:v>
                </c:pt>
                <c:pt idx="1">
                  <c:v>0.55000000000000004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89145424"/>
        <c:axId val="189145984"/>
        <c:axId val="0"/>
      </c:bar3DChart>
      <c:catAx>
        <c:axId val="1891454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89145984"/>
        <c:crosses val="autoZero"/>
        <c:auto val="1"/>
        <c:lblAlgn val="ctr"/>
        <c:lblOffset val="100"/>
        <c:noMultiLvlLbl val="0"/>
      </c:catAx>
      <c:valAx>
        <c:axId val="189145984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18914542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8426340315830569"/>
          <c:y val="2.7496103847625471E-2"/>
          <c:w val="0.29625006403055176"/>
          <c:h val="0.10590255419617951"/>
        </c:manualLayout>
      </c:layout>
      <c:overlay val="0"/>
      <c:txPr>
        <a:bodyPr/>
        <a:lstStyle/>
        <a:p>
          <a:pPr>
            <a:defRPr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9054453267453615E-2"/>
          <c:y val="0.15492095043454271"/>
          <c:w val="0.89510296835939607"/>
          <c:h val="0.6801100254766367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1- четв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1.3791025113140403E-2"/>
                  <c:y val="0.1579663367706669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0802469135802583E-2"/>
                  <c:y val="0.1459136983665134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rgbClr val="FFFF00"/>
              </a:solidFill>
            </c:spPr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2"/>
                <c:pt idx="0">
                  <c:v>Литвиненко И.П.</c:v>
                </c:pt>
                <c:pt idx="1">
                  <c:v>Мухамеджанова Г.Б.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2"/>
                <c:pt idx="0">
                  <c:v>0.51</c:v>
                </c:pt>
                <c:pt idx="1">
                  <c:v>0.71000000000000008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2- четв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4.727506050502147E-3"/>
                  <c:y val="0.13587514420547409"/>
                </c:manualLayout>
              </c:layout>
              <c:tx>
                <c:rich>
                  <a:bodyPr/>
                  <a:lstStyle/>
                  <a:p>
                    <a:r>
                      <a:rPr lang="en-US" b="1" dirty="0" smtClean="0">
                        <a:latin typeface="Times New Roman" pitchFamily="18" charset="0"/>
                        <a:cs typeface="Times New Roman" pitchFamily="18" charset="0"/>
                      </a:rPr>
                      <a:t>50,5%</a:t>
                    </a:r>
                    <a:endParaRPr lang="en-US" b="1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099822303130784E-2"/>
                  <c:y val="0.117061458482500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rgbClr val="FFFF00"/>
              </a:solidFill>
            </c:spPr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2"/>
                <c:pt idx="0">
                  <c:v>Литвиненко И.П.</c:v>
                </c:pt>
                <c:pt idx="1">
                  <c:v>Мухамеджанова Г.Б.</c:v>
                </c:pt>
              </c:strCache>
            </c:strRef>
          </c:cat>
          <c:val>
            <c:numRef>
              <c:f>Лист1!$C$2:$C$5</c:f>
              <c:numCache>
                <c:formatCode>0%</c:formatCode>
                <c:ptCount val="2"/>
                <c:pt idx="0">
                  <c:v>0.54700000000000004</c:v>
                </c:pt>
                <c:pt idx="1">
                  <c:v>0.76000000000000012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89148784"/>
        <c:axId val="189149344"/>
        <c:axId val="0"/>
      </c:bar3DChart>
      <c:catAx>
        <c:axId val="1891487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89149344"/>
        <c:crosses val="autoZero"/>
        <c:auto val="1"/>
        <c:lblAlgn val="ctr"/>
        <c:lblOffset val="100"/>
        <c:noMultiLvlLbl val="0"/>
      </c:catAx>
      <c:valAx>
        <c:axId val="189149344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8914878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59221743705440633"/>
          <c:y val="1.5899535064188449E-2"/>
          <c:w val="0.39477452390918583"/>
          <c:h val="0.11292009454751972"/>
        </c:manualLayout>
      </c:layout>
      <c:overlay val="0"/>
      <c:txPr>
        <a:bodyPr/>
        <a:lstStyle/>
        <a:p>
          <a:pPr>
            <a:defRPr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7175295667989367E-2"/>
          <c:y val="0.13666571012626338"/>
          <c:w val="0.88576979768495123"/>
          <c:h val="0.6961401650537684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1-четв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hade val="51000"/>
                    <a:satMod val="130000"/>
                  </a:schemeClr>
                </a:gs>
                <a:gs pos="80000">
                  <a:schemeClr val="accent6">
                    <a:shade val="93000"/>
                    <a:satMod val="130000"/>
                  </a:schemeClr>
                </a:gs>
                <a:gs pos="100000">
                  <a:schemeClr val="accent6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1.5959981001806008E-2"/>
                  <c:y val="-2.19203287388286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8.527821695957185E-4"/>
                  <c:y val="-1.69822861160104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chemeClr val="bg1"/>
              </a:solidFill>
            </c:spPr>
            <c:txPr>
              <a:bodyPr/>
              <a:lstStyle/>
              <a:p>
                <a:pPr>
                  <a:defRPr b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Достанбеков К.У.</c:v>
                </c:pt>
                <c:pt idx="1">
                  <c:v>Байконурова Б.А.</c:v>
                </c:pt>
                <c:pt idx="2">
                  <c:v>Асылтасова Ж.М.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0.56999999999999995</c:v>
                </c:pt>
                <c:pt idx="1">
                  <c:v>0.73</c:v>
                </c:pt>
                <c:pt idx="2">
                  <c:v>0.51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2-четв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1.6276658498622049E-2"/>
                  <c:y val="8.88886555863515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4887771656246641E-2"/>
                  <c:y val="9.80426694787399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3.1188865525890947E-3"/>
                  <c:y val="0.1037029778735874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lang="ru-RU" b="1">
                    <a:solidFill>
                      <a:srgbClr val="C00000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Достанбеков К.У.</c:v>
                </c:pt>
                <c:pt idx="1">
                  <c:v>Байконурова Б.А.</c:v>
                </c:pt>
                <c:pt idx="2">
                  <c:v>Асылтасова Ж.М.</c:v>
                </c:pt>
              </c:strCache>
            </c:strRef>
          </c:cat>
          <c:val>
            <c:numRef>
              <c:f>Лист1!$C$2:$C$4</c:f>
              <c:numCache>
                <c:formatCode>0%</c:formatCode>
                <c:ptCount val="3"/>
                <c:pt idx="0">
                  <c:v>0.65</c:v>
                </c:pt>
                <c:pt idx="1">
                  <c:v>0.73</c:v>
                </c:pt>
                <c:pt idx="2">
                  <c:v>0.56999999999999995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89152144"/>
        <c:axId val="189152704"/>
        <c:axId val="0"/>
      </c:bar3DChart>
      <c:catAx>
        <c:axId val="18915214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89152704"/>
        <c:crosses val="autoZero"/>
        <c:auto val="1"/>
        <c:lblAlgn val="ctr"/>
        <c:lblOffset val="100"/>
        <c:noMultiLvlLbl val="0"/>
      </c:catAx>
      <c:valAx>
        <c:axId val="189152704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8915214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54318208943787838"/>
          <c:y val="1.4236509669612495E-2"/>
          <c:w val="0.43186681814140904"/>
          <c:h val="9.7459024297681593E-2"/>
        </c:manualLayout>
      </c:layout>
      <c:overlay val="0"/>
      <c:spPr>
        <a:ln>
          <a:noFill/>
        </a:ln>
      </c:spPr>
      <c:txPr>
        <a:bodyPr/>
        <a:lstStyle/>
        <a:p>
          <a:pPr>
            <a:defRPr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7175295667989367E-2"/>
          <c:y val="0.13666571012626341"/>
          <c:w val="0.88576979768495123"/>
          <c:h val="0.6961401650537684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1-четв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1.5959981001806008E-2"/>
                  <c:y val="-2.19203287388286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8.527821695957185E-4"/>
                  <c:y val="-1.69822861160104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chemeClr val="bg1"/>
              </a:solidFill>
            </c:spPr>
            <c:txPr>
              <a:bodyPr/>
              <a:lstStyle/>
              <a:p>
                <a:pPr>
                  <a:defRPr b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Достанбеков К.У.</c:v>
                </c:pt>
                <c:pt idx="1">
                  <c:v>Байконурова Б.А.</c:v>
                </c:pt>
                <c:pt idx="2">
                  <c:v>Асылтасова Ж.М.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0.77</c:v>
                </c:pt>
                <c:pt idx="1">
                  <c:v>0.73</c:v>
                </c:pt>
                <c:pt idx="2">
                  <c:v>0.25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2-четв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1.6276658498622056E-2"/>
                  <c:y val="8.88886555863515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4887771656246641E-2"/>
                  <c:y val="9.80426694787399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3.118886552589096E-3"/>
                  <c:y val="0.1037029778735874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lang="ru-RU" b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Достанбеков К.У.</c:v>
                </c:pt>
                <c:pt idx="1">
                  <c:v>Байконурова Б.А.</c:v>
                </c:pt>
                <c:pt idx="2">
                  <c:v>Асылтасова Ж.М.</c:v>
                </c:pt>
              </c:strCache>
            </c:strRef>
          </c:cat>
          <c:val>
            <c:numRef>
              <c:f>Лист1!$C$2:$C$4</c:f>
              <c:numCache>
                <c:formatCode>0%</c:formatCode>
                <c:ptCount val="3"/>
                <c:pt idx="0">
                  <c:v>0.56999999999999995</c:v>
                </c:pt>
                <c:pt idx="1">
                  <c:v>0.86</c:v>
                </c:pt>
                <c:pt idx="2">
                  <c:v>0.66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pyramid"/>
        <c:axId val="189922912"/>
        <c:axId val="189923472"/>
        <c:axId val="0"/>
      </c:bar3DChart>
      <c:catAx>
        <c:axId val="1899229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89923472"/>
        <c:crosses val="autoZero"/>
        <c:auto val="1"/>
        <c:lblAlgn val="ctr"/>
        <c:lblOffset val="100"/>
        <c:noMultiLvlLbl val="0"/>
      </c:catAx>
      <c:valAx>
        <c:axId val="189923472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8992291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54318208943787838"/>
          <c:y val="1.4236509669612504E-2"/>
          <c:w val="0.43186681814140926"/>
          <c:h val="9.7459024297681593E-2"/>
        </c:manualLayout>
      </c:layout>
      <c:overlay val="0"/>
      <c:spPr>
        <a:ln>
          <a:noFill/>
        </a:ln>
      </c:spPr>
      <c:txPr>
        <a:bodyPr/>
        <a:lstStyle/>
        <a:p>
          <a:pPr>
            <a:defRPr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583908907764016E-2"/>
          <c:y val="0.12501438470685666"/>
          <c:w val="0.90127023558093589"/>
          <c:h val="0.7498181697839168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1-четв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kk-KZ" dirty="0" smtClean="0">
                        <a:solidFill>
                          <a:schemeClr val="tx1"/>
                        </a:solidFill>
                      </a:rPr>
                      <a:t>50</a:t>
                    </a:r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%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8</a:t>
                    </a: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0</a:t>
                    </a:r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%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chemeClr val="bg1"/>
              </a:solidFill>
            </c:spPr>
            <c:txPr>
              <a:bodyPr/>
              <a:lstStyle/>
              <a:p>
                <a:pPr>
                  <a:defRPr b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Мищерина Н.Ф.</c:v>
                </c:pt>
                <c:pt idx="1">
                  <c:v>Смағұл М</c:v>
                </c:pt>
                <c:pt idx="2">
                  <c:v>Мищерина О.В.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0.67000000000000015</c:v>
                </c:pt>
                <c:pt idx="1">
                  <c:v>0.82000000000000006</c:v>
                </c:pt>
                <c:pt idx="2">
                  <c:v>0.47000000000000003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2-четв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kk-KZ" b="1" dirty="0" smtClean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64</a:t>
                    </a:r>
                    <a:r>
                      <a:rPr lang="en-US" b="1" dirty="0" smtClean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  <a:endParaRPr lang="en-US" b="1" dirty="0">
                      <a:solidFill>
                        <a:srgbClr val="C00000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kk-KZ" b="1" dirty="0" smtClean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82</a:t>
                    </a:r>
                    <a:r>
                      <a:rPr lang="en-US" b="1" dirty="0" smtClean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  <a:endParaRPr lang="en-US" b="1" dirty="0">
                      <a:solidFill>
                        <a:srgbClr val="C00000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chemeClr val="bg1"/>
              </a:solidFill>
            </c:spPr>
            <c:txPr>
              <a:bodyPr/>
              <a:lstStyle/>
              <a:p>
                <a:pPr>
                  <a:defRPr b="1">
                    <a:solidFill>
                      <a:srgbClr val="C00000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Мищерина Н.Ф.</c:v>
                </c:pt>
                <c:pt idx="1">
                  <c:v>Смағұл М</c:v>
                </c:pt>
                <c:pt idx="2">
                  <c:v>Мищерина О.В.</c:v>
                </c:pt>
              </c:strCache>
            </c:strRef>
          </c:cat>
          <c:val>
            <c:numRef>
              <c:f>Лист1!$C$2:$C$4</c:f>
              <c:numCache>
                <c:formatCode>0%</c:formatCode>
                <c:ptCount val="3"/>
                <c:pt idx="0">
                  <c:v>0.64700000000000013</c:v>
                </c:pt>
                <c:pt idx="1">
                  <c:v>0.82000000000000006</c:v>
                </c:pt>
                <c:pt idx="2">
                  <c:v>0.68700000000000028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pyramid"/>
        <c:axId val="189926272"/>
        <c:axId val="189926832"/>
        <c:axId val="0"/>
      </c:bar3DChart>
      <c:catAx>
        <c:axId val="1899262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89926832"/>
        <c:crosses val="autoZero"/>
        <c:auto val="1"/>
        <c:lblAlgn val="ctr"/>
        <c:lblOffset val="100"/>
        <c:noMultiLvlLbl val="0"/>
      </c:catAx>
      <c:valAx>
        <c:axId val="189926832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8992627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5595167291576042"/>
          <c:y val="6.305202487783359E-3"/>
          <c:w val="0.41428658246379785"/>
          <c:h val="8.0424613982160706E-2"/>
        </c:manualLayout>
      </c:layout>
      <c:overlay val="0"/>
      <c:txPr>
        <a:bodyPr/>
        <a:lstStyle/>
        <a:p>
          <a:pPr>
            <a:defRPr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2838219826527421E-2"/>
          <c:y val="0.13479380721744741"/>
          <c:w val="0.9177155111251839"/>
          <c:h val="0.7449909876277962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1-четв 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-4.3360130121360583E-3"/>
                  <c:y val="-3.1110893362076206E-2"/>
                </c:manualLayout>
              </c:layout>
              <c:tx>
                <c:rich>
                  <a:bodyPr/>
                  <a:lstStyle/>
                  <a:p>
                    <a:pPr>
                      <a:defRPr lang="ru-RU" b="1"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ru-RU" b="1">
                        <a:latin typeface="Times New Roman" pitchFamily="18" charset="0"/>
                        <a:cs typeface="Times New Roman" pitchFamily="18" charset="0"/>
                      </a:rPr>
                      <a:t>73%</a:t>
                    </a:r>
                    <a:endParaRPr lang="en-US" b="1" dirty="0">
                      <a:solidFill>
                        <a:srgbClr val="C00000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>
                <a:solidFill>
                  <a:schemeClr val="bg1"/>
                </a:solidFill>
                <a:ln w="9525" cap="flat" cmpd="sng" algn="ctr">
                  <a:noFill/>
                  <a:prstDash val="solid"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4.3360130121360583E-3"/>
                  <c:y val="-2.8888861670259555E-2"/>
                </c:manualLayout>
              </c:layout>
              <c:tx>
                <c:rich>
                  <a:bodyPr/>
                  <a:lstStyle/>
                  <a:p>
                    <a:pPr>
                      <a:defRPr lang="ru-RU" b="1"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ru-RU" b="1" dirty="0" smtClean="0">
                        <a:latin typeface="Times New Roman" pitchFamily="18" charset="0"/>
                        <a:cs typeface="Times New Roman" pitchFamily="18" charset="0"/>
                      </a:rPr>
                      <a:t>59%</a:t>
                    </a:r>
                    <a:endParaRPr lang="en-US" b="1" dirty="0">
                      <a:solidFill>
                        <a:srgbClr val="C00000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>
                <a:solidFill>
                  <a:schemeClr val="bg1"/>
                </a:solidFill>
                <a:ln w="9525" cap="flat" cmpd="sng" algn="ctr">
                  <a:noFill/>
                  <a:prstDash val="solid"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chemeClr val="bg1"/>
              </a:solidFill>
              <a:ln>
                <a:noFill/>
              </a:ln>
            </c:spPr>
            <c:txPr>
              <a:bodyPr/>
              <a:lstStyle/>
              <a:p>
                <a:pPr>
                  <a:defRPr lang="ru-RU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Смағұл М</c:v>
                </c:pt>
                <c:pt idx="1">
                  <c:v> Мищерина Н.Ф.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0.72000000000000008</c:v>
                </c:pt>
                <c:pt idx="1">
                  <c:v>0.56999999999999995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 2-четв 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6.7930870523464887E-2"/>
                  <c:y val="4.66663400431143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7.0821545864889007E-2"/>
                  <c:y val="1.7777653349757838E-2"/>
                </c:manualLayout>
              </c:layout>
              <c:tx>
                <c:rich>
                  <a:bodyPr/>
                  <a:lstStyle/>
                  <a:p>
                    <a:r>
                      <a:rPr lang="kk-KZ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57</a:t>
                    </a:r>
                    <a:r>
                      <a:rPr lang="en-US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  <a:endParaRPr lang="en-US" b="1" dirty="0">
                      <a:solidFill>
                        <a:schemeClr val="tx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chemeClr val="bg1"/>
              </a:solidFill>
            </c:spPr>
            <c:txPr>
              <a:bodyPr/>
              <a:lstStyle/>
              <a:p>
                <a:pPr>
                  <a:defRPr b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Смағұл М</c:v>
                </c:pt>
                <c:pt idx="1">
                  <c:v> Мищерина Н.Ф.</c:v>
                </c:pt>
              </c:strCache>
            </c:strRef>
          </c:cat>
          <c:val>
            <c:numRef>
              <c:f>Лист1!$C$2:$C$3</c:f>
              <c:numCache>
                <c:formatCode>0%</c:formatCode>
                <c:ptCount val="2"/>
                <c:pt idx="0">
                  <c:v>0.72000000000000008</c:v>
                </c:pt>
                <c:pt idx="1">
                  <c:v>0.66000000000000014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pyramid"/>
        <c:axId val="189715520"/>
        <c:axId val="189716080"/>
        <c:axId val="0"/>
      </c:bar3DChart>
      <c:catAx>
        <c:axId val="1897155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89716080"/>
        <c:crosses val="autoZero"/>
        <c:auto val="1"/>
        <c:lblAlgn val="ctr"/>
        <c:lblOffset val="100"/>
        <c:noMultiLvlLbl val="0"/>
      </c:catAx>
      <c:valAx>
        <c:axId val="189716080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89715520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egendEntry>
        <c:idx val="0"/>
        <c:txPr>
          <a:bodyPr/>
          <a:lstStyle/>
          <a:p>
            <a:pPr>
              <a:defRPr sz="20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20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60019001069094702"/>
          <c:y val="1.2651005067331083E-2"/>
          <c:w val="0.33761710933831546"/>
          <c:h val="0.12410341834877796"/>
        </c:manualLayout>
      </c:layout>
      <c:overlay val="0"/>
      <c:txPr>
        <a:bodyPr/>
        <a:lstStyle/>
        <a:p>
          <a:pPr>
            <a:defRPr sz="2000"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2042760279964988E-2"/>
          <c:y val="0.17852533017880456"/>
          <c:w val="0.9175579615048115"/>
          <c:h val="0.6809839907102409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1-четв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-7.4073555623990709E-3"/>
                  <c:y val="-2.38804298728090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5.9258844499192774E-3"/>
                  <c:y val="-3.18405731637453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1.4814711124798193E-3"/>
                  <c:y val="-2.91871920667666E-2"/>
                </c:manualLayout>
              </c:layout>
              <c:tx>
                <c:rich>
                  <a:bodyPr/>
                  <a:lstStyle/>
                  <a:p>
                    <a:r>
                      <a:rPr lang="kk-KZ" dirty="0" smtClean="0">
                        <a:solidFill>
                          <a:srgbClr val="002060"/>
                        </a:solidFill>
                      </a:rPr>
                      <a:t>45</a:t>
                    </a:r>
                    <a:r>
                      <a:rPr lang="en-US" dirty="0" smtClean="0">
                        <a:solidFill>
                          <a:srgbClr val="002060"/>
                        </a:solidFill>
                      </a:rPr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rgbClr val="002060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Елюбаева Г.И.</c:v>
                </c:pt>
                <c:pt idx="1">
                  <c:v>Слепцова С.В.</c:v>
                </c:pt>
                <c:pt idx="2">
                  <c:v>Габбасова А.А.</c:v>
                </c:pt>
              </c:strCache>
            </c:strRef>
          </c:cat>
          <c:val>
            <c:numRef>
              <c:f>Лист1!$B$2:$B$4</c:f>
              <c:numCache>
                <c:formatCode>0.0%</c:formatCode>
                <c:ptCount val="3"/>
                <c:pt idx="0" formatCode="0%">
                  <c:v>0.47000000000000003</c:v>
                </c:pt>
                <c:pt idx="1">
                  <c:v>0.51</c:v>
                </c:pt>
                <c:pt idx="2">
                  <c:v>0.46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2-четв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hade val="51000"/>
                    <a:satMod val="130000"/>
                  </a:schemeClr>
                </a:gs>
                <a:gs pos="80000">
                  <a:schemeClr val="accent6">
                    <a:shade val="93000"/>
                    <a:satMod val="130000"/>
                  </a:schemeClr>
                </a:gs>
                <a:gs pos="100000">
                  <a:schemeClr val="accent6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0"/>
                  <c:y val="-3.18405731637453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7.4073555623990969E-3"/>
                  <c:y val="-2.6533810969787845E-2"/>
                </c:manualLayout>
              </c:layout>
              <c:tx>
                <c:rich>
                  <a:bodyPr/>
                  <a:lstStyle/>
                  <a:p>
                    <a:r>
                      <a:rPr lang="kk-KZ" dirty="0" smtClean="0"/>
                      <a:t>46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"/>
                  <c:y val="-4.51074786486392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Елюбаева Г.И.</c:v>
                </c:pt>
                <c:pt idx="1">
                  <c:v>Слепцова С.В.</c:v>
                </c:pt>
                <c:pt idx="2">
                  <c:v>Габбасова А.А.</c:v>
                </c:pt>
              </c:strCache>
            </c:strRef>
          </c:cat>
          <c:val>
            <c:numRef>
              <c:f>Лист1!$C$2:$C$4</c:f>
              <c:numCache>
                <c:formatCode>0.0%</c:formatCode>
                <c:ptCount val="3"/>
                <c:pt idx="0" formatCode="0%">
                  <c:v>0.23</c:v>
                </c:pt>
                <c:pt idx="1">
                  <c:v>0.46</c:v>
                </c:pt>
                <c:pt idx="2" formatCode="0%">
                  <c:v>0.5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89718880"/>
        <c:axId val="189719440"/>
        <c:axId val="0"/>
      </c:bar3DChart>
      <c:catAx>
        <c:axId val="1897188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89719440"/>
        <c:crosses val="autoZero"/>
        <c:auto val="1"/>
        <c:lblAlgn val="ctr"/>
        <c:lblOffset val="100"/>
        <c:noMultiLvlLbl val="0"/>
      </c:catAx>
      <c:valAx>
        <c:axId val="189719440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8971888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5987008548204974"/>
          <c:y val="3.2370413672559425E-2"/>
          <c:w val="0.35945901807628061"/>
          <c:h val="0.10262734871235801"/>
        </c:manualLayout>
      </c:layout>
      <c:overlay val="0"/>
      <c:txPr>
        <a:bodyPr/>
        <a:lstStyle/>
        <a:p>
          <a:pPr>
            <a:defRPr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3111262533684537"/>
          <c:y val="0.15483119864541528"/>
          <c:w val="0.85190737873448164"/>
          <c:h val="0.72123406983005478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1-четв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smtClean="0"/>
                      <a:t>60%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b="1" i="0" dirty="0" smtClean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4</a:t>
                    </a:r>
                    <a:r>
                      <a:rPr lang="kk-KZ" b="1" i="0" dirty="0" smtClean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8</a:t>
                    </a:r>
                    <a:r>
                      <a:rPr lang="en-US" b="1" i="0" dirty="0" smtClean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  <a:endParaRPr lang="en-US" b="1" i="0" dirty="0">
                      <a:solidFill>
                        <a:srgbClr val="C00000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 i="0">
                    <a:solidFill>
                      <a:srgbClr val="C00000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Елюбаева Г.И.</c:v>
                </c:pt>
                <c:pt idx="1">
                  <c:v>Габбасова А.А.</c:v>
                </c:pt>
                <c:pt idx="2">
                  <c:v>Слепцова С.В.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0.41000000000000003</c:v>
                </c:pt>
                <c:pt idx="1">
                  <c:v>0.45</c:v>
                </c:pt>
                <c:pt idx="2">
                  <c:v>0.37000000000000005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2-четв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kk-KZ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41</a:t>
                    </a:r>
                    <a:r>
                      <a:rPr lang="en-US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  <a:endParaRPr lang="en-US" b="1" dirty="0">
                      <a:solidFill>
                        <a:schemeClr val="tx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3.1638196639399561E-2"/>
                  <c:y val="-4.747766493628656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4.3690842978218396E-2"/>
                  <c:y val="4.7477664936286567E-3"/>
                </c:manualLayout>
              </c:layout>
              <c:tx>
                <c:rich>
                  <a:bodyPr/>
                  <a:lstStyle/>
                  <a:p>
                    <a:r>
                      <a:rPr lang="kk-KZ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37</a:t>
                    </a:r>
                    <a:r>
                      <a:rPr lang="en-US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  <a:endParaRPr lang="en-US" b="1" dirty="0">
                      <a:solidFill>
                        <a:schemeClr val="tx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Елюбаева Г.И.</c:v>
                </c:pt>
                <c:pt idx="1">
                  <c:v>Габбасова А.А.</c:v>
                </c:pt>
                <c:pt idx="2">
                  <c:v>Слепцова С.В.</c:v>
                </c:pt>
              </c:strCache>
            </c:strRef>
          </c:cat>
          <c:val>
            <c:numRef>
              <c:f>Лист1!$C$2:$C$4</c:f>
              <c:numCache>
                <c:formatCode>0%</c:formatCode>
                <c:ptCount val="3"/>
                <c:pt idx="0">
                  <c:v>0.17</c:v>
                </c:pt>
                <c:pt idx="1">
                  <c:v>0.4</c:v>
                </c:pt>
                <c:pt idx="2">
                  <c:v>0.35000000000000003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pyramid"/>
        <c:axId val="193870416"/>
        <c:axId val="193870976"/>
        <c:axId val="0"/>
      </c:bar3DChart>
      <c:catAx>
        <c:axId val="1938704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93870976"/>
        <c:crosses val="autoZero"/>
        <c:auto val="1"/>
        <c:lblAlgn val="ctr"/>
        <c:lblOffset val="100"/>
        <c:noMultiLvlLbl val="0"/>
      </c:catAx>
      <c:valAx>
        <c:axId val="193870976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9387041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47279233717420516"/>
          <c:y val="2.5843861337576188E-2"/>
          <c:w val="0.50114381511810002"/>
          <c:h val="0.10413298171914039"/>
        </c:manualLayout>
      </c:layout>
      <c:overlay val="0"/>
      <c:txPr>
        <a:bodyPr/>
        <a:lstStyle/>
        <a:p>
          <a:pPr>
            <a:defRPr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1284997983571954"/>
          <c:y val="0.15374892389204645"/>
          <c:w val="0.88715002016428068"/>
          <c:h val="0.6006580881323665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1-четв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0"/>
                  <c:y val="-6.7266796458543235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53%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4.4076826487002892E-3"/>
                  <c:y val="-4.08405549926868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Жусупова Р.А.</c:v>
                </c:pt>
                <c:pt idx="1">
                  <c:v>Жанабергенов Р.Е.</c:v>
                </c:pt>
                <c:pt idx="2">
                  <c:v>Слепцова  С.В.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0.53</c:v>
                </c:pt>
                <c:pt idx="1">
                  <c:v>1</c:v>
                </c:pt>
                <c:pt idx="2">
                  <c:v>0.51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2-четв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4.5546054036569673E-2"/>
                  <c:y val="-3.3633398229271617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4</a:t>
                    </a:r>
                    <a:r>
                      <a:rPr lang="kk-KZ" dirty="0" smtClean="0">
                        <a:solidFill>
                          <a:schemeClr val="tx1"/>
                        </a:solidFill>
                      </a:rPr>
                      <a:t>8</a:t>
                    </a:r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%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4.2607598937436188E-2"/>
                  <c:y val="-2.16214702902459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Жусупова Р.А.</c:v>
                </c:pt>
                <c:pt idx="1">
                  <c:v>Жанабергенов Р.Е.</c:v>
                </c:pt>
                <c:pt idx="2">
                  <c:v>Слепцова  С.В.</c:v>
                </c:pt>
              </c:strCache>
            </c:strRef>
          </c:cat>
          <c:val>
            <c:numRef>
              <c:f>Лист1!$C$2:$C$4</c:f>
              <c:numCache>
                <c:formatCode>0%</c:formatCode>
                <c:ptCount val="3"/>
                <c:pt idx="0">
                  <c:v>0.48000000000000004</c:v>
                </c:pt>
                <c:pt idx="1">
                  <c:v>1</c:v>
                </c:pt>
                <c:pt idx="2">
                  <c:v>0.46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93873776"/>
        <c:axId val="193874336"/>
        <c:axId val="0"/>
      </c:bar3DChart>
      <c:catAx>
        <c:axId val="1938737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93874336"/>
        <c:crosses val="autoZero"/>
        <c:auto val="1"/>
        <c:lblAlgn val="ctr"/>
        <c:lblOffset val="100"/>
        <c:noMultiLvlLbl val="0"/>
      </c:catAx>
      <c:valAx>
        <c:axId val="193874336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9387377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48586360154178682"/>
          <c:y val="1.7404515104006271E-2"/>
          <c:w val="0.4876903025660117"/>
          <c:h val="0.10964140233489178"/>
        </c:manualLayout>
      </c:layout>
      <c:overlay val="0"/>
      <c:txPr>
        <a:bodyPr/>
        <a:lstStyle/>
        <a:p>
          <a:pPr>
            <a:defRPr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54476D-E998-4EDE-9C79-D8204C1FB35C}" type="datetimeFigureOut">
              <a:rPr lang="ru-RU" smtClean="0"/>
              <a:pPr/>
              <a:t>03.01.2019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90625" y="1243013"/>
            <a:ext cx="4476750" cy="335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87126"/>
            <a:ext cx="5486400" cy="391674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A9284D-EC11-4535-8A46-4CBDD1440B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56779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A9284D-EC11-4535-8A46-4CBDD1440BBA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8094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85E4A-D733-413B-9DF8-5FFFA64C4585}" type="datetimeFigureOut">
              <a:rPr lang="ru-RU" smtClean="0"/>
              <a:pPr/>
              <a:t>03.01.2019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0798D-9098-42AA-AC04-9C94DBD23A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85E4A-D733-413B-9DF8-5FFFA64C4585}" type="datetimeFigureOut">
              <a:rPr lang="ru-RU" smtClean="0"/>
              <a:pPr/>
              <a:t>03.01.2019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0798D-9098-42AA-AC04-9C94DBD23A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85E4A-D733-413B-9DF8-5FFFA64C4585}" type="datetimeFigureOut">
              <a:rPr lang="ru-RU" smtClean="0"/>
              <a:pPr/>
              <a:t>03.01.2019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0798D-9098-42AA-AC04-9C94DBD23A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85E4A-D733-413B-9DF8-5FFFA64C4585}" type="datetimeFigureOut">
              <a:rPr lang="ru-RU" smtClean="0"/>
              <a:pPr/>
              <a:t>03.01.2019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0798D-9098-42AA-AC04-9C94DBD23A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85E4A-D733-413B-9DF8-5FFFA64C4585}" type="datetimeFigureOut">
              <a:rPr lang="ru-RU" smtClean="0"/>
              <a:pPr/>
              <a:t>03.01.2019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0798D-9098-42AA-AC04-9C94DBD23A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85E4A-D733-413B-9DF8-5FFFA64C4585}" type="datetimeFigureOut">
              <a:rPr lang="ru-RU" smtClean="0"/>
              <a:pPr/>
              <a:t>03.01.2019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0798D-9098-42AA-AC04-9C94DBD23A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85E4A-D733-413B-9DF8-5FFFA64C4585}" type="datetimeFigureOut">
              <a:rPr lang="ru-RU" smtClean="0"/>
              <a:pPr/>
              <a:t>03.01.2019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0798D-9098-42AA-AC04-9C94DBD23A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85E4A-D733-413B-9DF8-5FFFA64C4585}" type="datetimeFigureOut">
              <a:rPr lang="ru-RU" smtClean="0"/>
              <a:pPr/>
              <a:t>03.01.2019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0798D-9098-42AA-AC04-9C94DBD23A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85E4A-D733-413B-9DF8-5FFFA64C4585}" type="datetimeFigureOut">
              <a:rPr lang="ru-RU" smtClean="0"/>
              <a:pPr/>
              <a:t>03.01.2019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0798D-9098-42AA-AC04-9C94DBD23A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85E4A-D733-413B-9DF8-5FFFA64C4585}" type="datetimeFigureOut">
              <a:rPr lang="ru-RU" smtClean="0"/>
              <a:pPr/>
              <a:t>03.01.2019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0798D-9098-42AA-AC04-9C94DBD23A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85E4A-D733-413B-9DF8-5FFFA64C4585}" type="datetimeFigureOut">
              <a:rPr lang="ru-RU" smtClean="0"/>
              <a:pPr/>
              <a:t>03.01.2019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0798D-9098-42AA-AC04-9C94DBD23A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085E4A-D733-413B-9DF8-5FFFA64C4585}" type="datetimeFigureOut">
              <a:rPr lang="ru-RU" smtClean="0"/>
              <a:pPr/>
              <a:t>03.01.2019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30798D-9098-42AA-AC04-9C94DBD23A2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42910" y="2285992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sz="4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600" b="1" dirty="0" smtClean="0">
                <a:latin typeface="Times New Roman" pitchFamily="18" charset="0"/>
                <a:cs typeface="Times New Roman" pitchFamily="18" charset="0"/>
              </a:rPr>
              <a:t>2-тоқсанның </a:t>
            </a:r>
            <a:r>
              <a:rPr lang="ru-RU" sz="4600" b="1" dirty="0" err="1" smtClean="0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4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600" b="1" dirty="0" err="1" smtClean="0">
                <a:latin typeface="Times New Roman" pitchFamily="18" charset="0"/>
                <a:cs typeface="Times New Roman" pitchFamily="18" charset="0"/>
              </a:rPr>
              <a:t>сапасы</a:t>
            </a:r>
            <a:r>
              <a:rPr lang="ru-RU" sz="4600" b="1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4600" b="1" dirty="0" err="1" smtClean="0">
                <a:latin typeface="Times New Roman" pitchFamily="18" charset="0"/>
                <a:cs typeface="Times New Roman" pitchFamily="18" charset="0"/>
              </a:rPr>
              <a:t>үлгерімінің</a:t>
            </a:r>
            <a:r>
              <a:rPr lang="ru-RU" sz="4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600" b="1" dirty="0" err="1" smtClean="0">
                <a:latin typeface="Times New Roman" pitchFamily="18" charset="0"/>
                <a:cs typeface="Times New Roman" pitchFamily="18" charset="0"/>
              </a:rPr>
              <a:t>мониторингі</a:t>
            </a:r>
            <a:r>
              <a:rPr lang="ru-RU" sz="4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2018 – 2019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оқу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жылы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)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6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4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1828800" y="341313"/>
            <a:ext cx="6096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1676400" y="265113"/>
            <a:ext cx="7086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“Айдабол орта мектебі” КММ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42773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0246224"/>
              </p:ext>
            </p:extLst>
          </p:nvPr>
        </p:nvGraphicFramePr>
        <p:xfrm>
          <a:off x="571472" y="2204865"/>
          <a:ext cx="7744944" cy="1655047"/>
        </p:xfrm>
        <a:graphic>
          <a:graphicData uri="http://schemas.openxmlformats.org/drawingml/2006/table">
            <a:tbl>
              <a:tblPr/>
              <a:tblGrid>
                <a:gridCol w="2223090"/>
                <a:gridCol w="3011171"/>
                <a:gridCol w="2510683"/>
              </a:tblGrid>
              <a:tr h="4320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923" marR="619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1-четверть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923" marR="619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2-четверть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923" marR="619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89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Отличников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923" marR="619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17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923" marR="619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23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923" marR="619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89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Ударников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923" marR="619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46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923" marR="619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45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923" marR="619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51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% </a:t>
                      </a:r>
                      <a:r>
                        <a:rPr lang="ru-RU" sz="2000" b="1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кач-во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923" marR="619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36,5%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923" marR="619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41,9%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923" marR="619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899592" y="214290"/>
            <a:ext cx="7272808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2-четверть 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2018-2019 учебный год.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71472" y="1071546"/>
            <a:ext cx="817699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Кол-во уч-ся на  начало  четверти 175 уч-ся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На конец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четверти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-177 уч-ся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Прибыло – 2 (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СемейкоЕ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Покидова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К)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         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Выбыло-     0</a:t>
            </a:r>
            <a:endParaRPr lang="ru-RU" sz="2000" dirty="0"/>
          </a:p>
        </p:txBody>
      </p:sp>
      <p:graphicFrame>
        <p:nvGraphicFramePr>
          <p:cNvPr id="9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99234861"/>
              </p:ext>
            </p:extLst>
          </p:nvPr>
        </p:nvGraphicFramePr>
        <p:xfrm>
          <a:off x="611560" y="4077072"/>
          <a:ext cx="6984776" cy="2495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21347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28728" y="214290"/>
            <a:ext cx="70723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Начальное звено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78629" y="905419"/>
            <a:ext cx="79296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Кол-во уч-ся на  начало четверти – 65 уч-ся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( 1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кл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-15 уч-ся)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 конец четверти -50 уч-ся (без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1 класса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Прибыла – 0                  Выбыло-  0   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4458" y="5389470"/>
            <a:ext cx="82868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   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Отличников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- 12                                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Отличников -15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      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Ударников-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21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                   Ударников- 20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       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Качество- 50,7%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                    Качество- 70%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6599189"/>
              </p:ext>
            </p:extLst>
          </p:nvPr>
        </p:nvGraphicFramePr>
        <p:xfrm>
          <a:off x="285720" y="2280603"/>
          <a:ext cx="8501122" cy="3045244"/>
        </p:xfrm>
        <a:graphic>
          <a:graphicData uri="http://schemas.openxmlformats.org/drawingml/2006/table">
            <a:tbl>
              <a:tblPr/>
              <a:tblGrid>
                <a:gridCol w="820284"/>
                <a:gridCol w="836714"/>
                <a:gridCol w="1400423"/>
                <a:gridCol w="1222811"/>
                <a:gridCol w="834850"/>
                <a:gridCol w="1372617"/>
                <a:gridCol w="1220946"/>
                <a:gridCol w="792477"/>
              </a:tblGrid>
              <a:tr h="30736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Класс</a:t>
                      </a:r>
                      <a:r>
                        <a:rPr lang="ru-RU" sz="18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Кол-во</a:t>
                      </a:r>
                      <a:r>
                        <a:rPr lang="ru-RU" sz="18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уч-ся</a:t>
                      </a:r>
                      <a:r>
                        <a:rPr lang="ru-RU" sz="18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r>
                        <a:rPr lang="ru-RU" sz="1800" b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-четверть</a:t>
                      </a:r>
                      <a:r>
                        <a:rPr lang="ru-RU" sz="1800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r>
                        <a:rPr lang="ru-RU" sz="18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-четверть</a:t>
                      </a:r>
                      <a:r>
                        <a:rPr lang="ru-RU" sz="1800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3572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Отличников</a:t>
                      </a:r>
                      <a:r>
                        <a:rPr lang="ru-RU" sz="1800" kern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Ударников</a:t>
                      </a:r>
                      <a:r>
                        <a:rPr lang="ru-RU" sz="1800" kern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err="1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Кач</a:t>
                      </a:r>
                      <a:r>
                        <a:rPr lang="ru-RU" sz="1800" b="1" kern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%</a:t>
                      </a:r>
                      <a:r>
                        <a:rPr lang="ru-RU" sz="1800" kern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Отличников</a:t>
                      </a:r>
                      <a:r>
                        <a:rPr lang="ru-RU" sz="18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Ударников</a:t>
                      </a:r>
                      <a:r>
                        <a:rPr lang="ru-RU" sz="1800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Кач</a:t>
                      </a:r>
                      <a:r>
                        <a:rPr lang="ru-RU" sz="18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%</a:t>
                      </a:r>
                      <a:r>
                        <a:rPr lang="ru-RU" sz="18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73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 «А»</a:t>
                      </a:r>
                      <a:r>
                        <a:rPr lang="ru-RU" sz="18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 </a:t>
                      </a:r>
                      <a:r>
                        <a:rPr lang="ru-RU" sz="1800" b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  <a:r>
                        <a:rPr lang="ru-RU" sz="1800" b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100%</a:t>
                      </a:r>
                      <a:r>
                        <a:rPr lang="ru-RU" sz="1800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 </a:t>
                      </a:r>
                      <a:r>
                        <a:rPr lang="ru-RU" sz="18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  <a:r>
                        <a:rPr lang="ru-RU" sz="18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100%</a:t>
                      </a:r>
                      <a:r>
                        <a:rPr lang="ru-RU" sz="1800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73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 «Б»</a:t>
                      </a:r>
                      <a:r>
                        <a:rPr lang="ru-RU" sz="1800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14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64%</a:t>
                      </a:r>
                      <a:r>
                        <a:rPr lang="ru-RU" sz="1800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  <a:endParaRPr lang="ru-RU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</a:t>
                      </a:r>
                      <a:endParaRPr lang="ru-RU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71,4%</a:t>
                      </a:r>
                      <a:r>
                        <a:rPr lang="ru-RU" sz="1800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73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 «А»</a:t>
                      </a:r>
                      <a:r>
                        <a:rPr lang="ru-RU" sz="1800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  <a:r>
                        <a:rPr lang="ru-RU" sz="1800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 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40%</a:t>
                      </a:r>
                      <a:r>
                        <a:rPr lang="ru-RU" sz="1800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 </a:t>
                      </a:r>
                      <a:endParaRPr lang="ru-RU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40%</a:t>
                      </a:r>
                      <a:r>
                        <a:rPr lang="ru-RU" sz="1800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73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 «Б»</a:t>
                      </a:r>
                      <a:r>
                        <a:rPr lang="ru-RU" sz="1800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</a:t>
                      </a:r>
                      <a:r>
                        <a:rPr lang="ru-RU" sz="1800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r>
                        <a:rPr lang="ru-RU" sz="1800" b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78%</a:t>
                      </a:r>
                      <a:r>
                        <a:rPr lang="ru-RU" sz="1800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r>
                        <a:rPr lang="ru-RU" sz="18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</a:t>
                      </a:r>
                      <a:endParaRPr lang="ru-RU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89%</a:t>
                      </a:r>
                      <a:r>
                        <a:rPr lang="ru-RU" sz="1800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73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 «А»</a:t>
                      </a:r>
                      <a:r>
                        <a:rPr lang="ru-RU" sz="1800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</a:t>
                      </a:r>
                      <a:r>
                        <a:rPr lang="ru-RU" sz="1800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r>
                        <a:rPr lang="ru-RU" sz="1800" b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r>
                        <a:rPr lang="ru-RU" sz="1800" b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67%</a:t>
                      </a:r>
                      <a:r>
                        <a:rPr lang="ru-RU" sz="1800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r>
                        <a:rPr lang="ru-RU" sz="18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r>
                        <a:rPr lang="ru-RU" sz="18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67%</a:t>
                      </a:r>
                      <a:r>
                        <a:rPr lang="ru-RU" sz="1800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61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 «Б»</a:t>
                      </a:r>
                      <a:r>
                        <a:rPr lang="ru-RU" sz="1800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 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50%</a:t>
                      </a:r>
                      <a:r>
                        <a:rPr lang="ru-RU" sz="1800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 </a:t>
                      </a:r>
                      <a:endParaRPr lang="ru-RU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50%</a:t>
                      </a:r>
                      <a:r>
                        <a:rPr lang="ru-RU" sz="1800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4862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142852"/>
            <a:ext cx="828680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Качество знаний за 2 –четверть</a:t>
            </a:r>
            <a:br>
              <a:rPr lang="ru-RU" sz="36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6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начальные классы</a:t>
            </a:r>
            <a:endParaRPr lang="ru-RU" sz="36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214698786"/>
              </p:ext>
            </p:extLst>
          </p:nvPr>
        </p:nvGraphicFramePr>
        <p:xfrm>
          <a:off x="214282" y="1571612"/>
          <a:ext cx="8715436" cy="49360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57290" y="0"/>
            <a:ext cx="59293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Среднее звено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3780160"/>
              </p:ext>
            </p:extLst>
          </p:nvPr>
        </p:nvGraphicFramePr>
        <p:xfrm>
          <a:off x="428596" y="1857364"/>
          <a:ext cx="8286809" cy="3549694"/>
        </p:xfrm>
        <a:graphic>
          <a:graphicData uri="http://schemas.openxmlformats.org/drawingml/2006/table">
            <a:tbl>
              <a:tblPr/>
              <a:tblGrid>
                <a:gridCol w="1000132"/>
                <a:gridCol w="785818"/>
                <a:gridCol w="1295818"/>
                <a:gridCol w="1204512"/>
                <a:gridCol w="731421"/>
                <a:gridCol w="1368464"/>
                <a:gridCol w="1140387"/>
                <a:gridCol w="760257"/>
              </a:tblGrid>
              <a:tr h="228112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Класс 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Кол-во 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уч-ся 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1-четверть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2-четверть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745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Отличников 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Ударников 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err="1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Кач</a:t>
                      </a:r>
                      <a:r>
                        <a:rPr lang="ru-RU" sz="1600" b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kern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% 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Отличников 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Ударников 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Кач</a:t>
                      </a:r>
                      <a:r>
                        <a:rPr lang="ru-RU" sz="16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% 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9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 «А» 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67%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67%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9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 «Б» 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16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/17</a:t>
                      </a:r>
                      <a:endParaRPr lang="ru-RU" sz="16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12,5%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47%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50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 «А»</a:t>
                      </a:r>
                      <a:endParaRPr lang="ru-RU" sz="16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33,3% </a:t>
                      </a:r>
                      <a:endParaRPr lang="ru-RU" sz="1600" b="1" dirty="0" smtClean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67% </a:t>
                      </a:r>
                      <a:endParaRPr lang="ru-RU" sz="1600" b="1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9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 «Б» 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17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23,5% </a:t>
                      </a:r>
                      <a:endParaRPr lang="ru-RU" sz="1600" b="1" dirty="0" smtClean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11,7% </a:t>
                      </a:r>
                      <a:endParaRPr lang="ru-RU" sz="1600" b="1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9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 «А» </a:t>
                      </a:r>
                      <a:endParaRPr lang="ru-RU" sz="16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50% </a:t>
                      </a:r>
                      <a:endParaRPr lang="ru-RU" sz="1600" b="1" dirty="0" smtClean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50% </a:t>
                      </a:r>
                      <a:endParaRPr lang="ru-RU" sz="1600" b="1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9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 «Б» </a:t>
                      </a:r>
                      <a:endParaRPr lang="ru-RU" sz="16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22,2% </a:t>
                      </a:r>
                      <a:endParaRPr lang="ru-RU" sz="1600" b="1" dirty="0" smtClean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0% </a:t>
                      </a:r>
                      <a:endParaRPr lang="ru-RU" sz="1600" b="1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9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 «А» </a:t>
                      </a:r>
                      <a:endParaRPr lang="ru-RU" sz="16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0% </a:t>
                      </a:r>
                      <a:endParaRPr lang="ru-RU" sz="1600" b="1" dirty="0" smtClean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33,3% </a:t>
                      </a:r>
                      <a:endParaRPr lang="ru-RU" sz="1600" b="1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604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 «Б» 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42,8%</a:t>
                      </a:r>
                      <a:endParaRPr lang="ru-RU" sz="1600" b="1" dirty="0" smtClean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0%</a:t>
                      </a:r>
                      <a:endParaRPr lang="ru-RU" sz="1600" b="1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3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 «А»</a:t>
                      </a:r>
                      <a:endParaRPr lang="ru-RU" sz="16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22,2% </a:t>
                      </a:r>
                      <a:endParaRPr lang="ru-RU" sz="1600" b="1" dirty="0" smtClean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22,2</a:t>
                      </a:r>
                      <a:r>
                        <a:rPr lang="ru-RU" sz="16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% </a:t>
                      </a:r>
                      <a:endParaRPr lang="ru-RU" sz="1600" b="1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9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 «Б» </a:t>
                      </a:r>
                      <a:endParaRPr lang="ru-RU" sz="16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19</a:t>
                      </a:r>
                      <a:r>
                        <a:rPr lang="kk-KZ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/20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31,6% </a:t>
                      </a:r>
                      <a:endParaRPr lang="ru-RU" sz="1600" b="1" dirty="0" smtClean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35% </a:t>
                      </a:r>
                      <a:endParaRPr lang="ru-RU" sz="1600" b="1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428728" y="5500702"/>
            <a:ext cx="62865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Отличников-3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                          Отличников -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5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Ударников-20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Ударников- 20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Качество- 26 %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                        Качество-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27,7%</a:t>
            </a:r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785787" y="734651"/>
            <a:ext cx="79296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Кол-во уч-ся на  начало четверти – 88 уч-ся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 конец четверти -90 уч-ся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Прибыла – 2                  Выбыло-  0    </a:t>
            </a:r>
          </a:p>
        </p:txBody>
      </p:sp>
    </p:spTree>
    <p:extLst>
      <p:ext uri="{BB962C8B-B14F-4D97-AF65-F5344CB8AC3E}">
        <p14:creationId xmlns:p14="http://schemas.microsoft.com/office/powerpoint/2010/main" val="137978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одержимое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10563026"/>
              </p:ext>
            </p:extLst>
          </p:nvPr>
        </p:nvGraphicFramePr>
        <p:xfrm>
          <a:off x="285720" y="1214422"/>
          <a:ext cx="8643998" cy="54549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785786" y="142852"/>
            <a:ext cx="8167895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Качество знаний за </a:t>
            </a:r>
            <a:r>
              <a:rPr lang="ru-RU" sz="32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sz="32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– четверть</a:t>
            </a:r>
            <a:br>
              <a:rPr lang="ru-RU" sz="32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2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среднее звено</a:t>
            </a:r>
            <a:endParaRPr lang="ru-RU" sz="32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28860" y="142852"/>
            <a:ext cx="431336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Старшее звено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1472" y="1000108"/>
            <a:ext cx="72152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Кол-во уч-ся на  начало четверти -22 уч-ся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 конец четверти -22 уч-ся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Прибыло –0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                      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Выбыл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– 0</a:t>
            </a:r>
            <a:endParaRPr lang="ru-RU" dirty="0"/>
          </a:p>
          <a:p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9758106"/>
              </p:ext>
            </p:extLst>
          </p:nvPr>
        </p:nvGraphicFramePr>
        <p:xfrm>
          <a:off x="357158" y="2428868"/>
          <a:ext cx="8572559" cy="2292126"/>
        </p:xfrm>
        <a:graphic>
          <a:graphicData uri="http://schemas.openxmlformats.org/drawingml/2006/table">
            <a:tbl>
              <a:tblPr/>
              <a:tblGrid>
                <a:gridCol w="805965"/>
                <a:gridCol w="879237"/>
                <a:gridCol w="1392125"/>
                <a:gridCol w="1245586"/>
                <a:gridCol w="879237"/>
                <a:gridCol w="1392125"/>
                <a:gridCol w="1245586"/>
                <a:gridCol w="732698"/>
              </a:tblGrid>
              <a:tr h="224178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Класс</a:t>
                      </a:r>
                      <a:r>
                        <a:rPr lang="ru-RU" sz="18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Кол-во</a:t>
                      </a:r>
                      <a:r>
                        <a:rPr lang="ru-RU" sz="18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уч-ся</a:t>
                      </a:r>
                      <a:r>
                        <a:rPr lang="ru-RU" sz="18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1-четверть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2-четверть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321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Отличников</a:t>
                      </a:r>
                      <a:r>
                        <a:rPr lang="ru-RU" sz="1800" kern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Ударников</a:t>
                      </a:r>
                      <a:r>
                        <a:rPr lang="ru-RU" sz="1800" kern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err="1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Кач</a:t>
                      </a:r>
                      <a:r>
                        <a:rPr lang="ru-RU" sz="1800" b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kern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%</a:t>
                      </a:r>
                      <a:r>
                        <a:rPr lang="ru-RU" sz="1800" kern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Отличников</a:t>
                      </a:r>
                      <a:r>
                        <a:rPr lang="ru-RU" sz="18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Ударников</a:t>
                      </a:r>
                      <a:r>
                        <a:rPr lang="ru-RU" sz="1800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Кач</a:t>
                      </a:r>
                      <a:r>
                        <a:rPr lang="ru-RU" sz="18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%</a:t>
                      </a:r>
                      <a:r>
                        <a:rPr lang="ru-RU" sz="18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98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 «А»</a:t>
                      </a:r>
                      <a:r>
                        <a:rPr lang="ru-RU" sz="18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60% </a:t>
                      </a:r>
                      <a:endParaRPr lang="ru-RU" sz="1800" b="1" dirty="0" smtClean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60</a:t>
                      </a:r>
                      <a:r>
                        <a:rPr lang="ru-RU" sz="18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% </a:t>
                      </a:r>
                      <a:endParaRPr lang="ru-RU" sz="1800" b="1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 «Б»</a:t>
                      </a:r>
                      <a:r>
                        <a:rPr lang="ru-RU" sz="1800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20% </a:t>
                      </a:r>
                      <a:endParaRPr lang="ru-RU" sz="1800" b="1" dirty="0" smtClean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20% </a:t>
                      </a:r>
                      <a:endParaRPr lang="ru-RU" sz="1800" b="1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6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11 «А»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8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         0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0% </a:t>
                      </a:r>
                      <a:endParaRPr lang="ru-RU" sz="1800" b="1" dirty="0" smtClean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         1</a:t>
                      </a:r>
                      <a:endParaRPr lang="ru-RU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33,3</a:t>
                      </a:r>
                      <a:r>
                        <a:rPr lang="ru-RU" sz="18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% </a:t>
                      </a:r>
                      <a:endParaRPr lang="ru-RU" sz="1800" b="1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6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11 «Б»</a:t>
                      </a:r>
                      <a:r>
                        <a:rPr lang="ru-RU" sz="18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75%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50%</a:t>
                      </a:r>
                      <a:endParaRPr lang="ru-RU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00100" y="5072074"/>
            <a:ext cx="77153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Отличников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-2                                   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Отличников -3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Ударников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-6                                      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Ударников-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5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Качество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36,3%                                 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Качество-36,3%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214290"/>
            <a:ext cx="8667961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Качество знаний </a:t>
            </a:r>
            <a:r>
              <a:rPr lang="ru-RU" sz="3200" b="1" cap="none" spc="5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 2 </a:t>
            </a:r>
            <a:r>
              <a:rPr lang="ru-RU" sz="32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– четверть</a:t>
            </a:r>
            <a:br>
              <a:rPr lang="ru-RU" sz="32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2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старшее звено</a:t>
            </a:r>
            <a:endParaRPr lang="ru-RU" sz="32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331594126"/>
              </p:ext>
            </p:extLst>
          </p:nvPr>
        </p:nvGraphicFramePr>
        <p:xfrm>
          <a:off x="142844" y="1357298"/>
          <a:ext cx="8739399" cy="51680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42976" y="357166"/>
            <a:ext cx="700092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4000" b="1" spc="50" dirty="0" smtClean="0">
              <a:ln w="11430"/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4000" b="1" spc="50" dirty="0" smtClean="0">
              <a:ln w="11430"/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b="1" spc="50" dirty="0" smtClean="0">
              <a:ln w="11430"/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4000" b="1" spc="50" dirty="0" smtClean="0">
                <a:ln w="11430"/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Пәндер бойынша </a:t>
            </a:r>
            <a:r>
              <a:rPr lang="ru-RU" sz="40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сапасының</a:t>
            </a:r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 algn="ctr"/>
            <a:r>
              <a:rPr lang="ru-RU" sz="40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салыстырмалы</a:t>
            </a:r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көрсеткіші</a:t>
            </a:r>
            <a:endParaRPr lang="ru-RU" sz="4000" b="1" spc="50" dirty="0" smtClean="0">
              <a:ln w="11430"/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428860" y="6286520"/>
            <a:ext cx="41434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2018-2019 оқу жылы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0589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5349873"/>
              </p:ext>
            </p:extLst>
          </p:nvPr>
        </p:nvGraphicFramePr>
        <p:xfrm>
          <a:off x="285720" y="1071546"/>
          <a:ext cx="8678800" cy="54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79512" y="325868"/>
            <a:ext cx="850112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Качество знаний по казахскому языку</a:t>
            </a:r>
            <a:endParaRPr lang="ru-RU" sz="32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09939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33608384"/>
              </p:ext>
            </p:extLst>
          </p:nvPr>
        </p:nvGraphicFramePr>
        <p:xfrm>
          <a:off x="428596" y="1124744"/>
          <a:ext cx="8472518" cy="5357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428596" y="357166"/>
            <a:ext cx="878137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Качество знаний по русскому языку</a:t>
            </a:r>
            <a:endParaRPr lang="ru-RU" sz="36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9969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49231226"/>
              </p:ext>
            </p:extLst>
          </p:nvPr>
        </p:nvGraphicFramePr>
        <p:xfrm>
          <a:off x="142844" y="1571612"/>
          <a:ext cx="8786874" cy="50006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479129" y="214290"/>
            <a:ext cx="8664871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Качество знаний по английскому языку</a:t>
            </a:r>
            <a:endParaRPr lang="ru-RU" sz="40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5874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89316677"/>
              </p:ext>
            </p:extLst>
          </p:nvPr>
        </p:nvGraphicFramePr>
        <p:xfrm>
          <a:off x="714348" y="1000108"/>
          <a:ext cx="8143932" cy="5143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42844" y="142852"/>
            <a:ext cx="885191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Качество знаний по истории Казахстана</a:t>
            </a:r>
            <a:endParaRPr lang="ru-RU" sz="36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5209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80196253"/>
              </p:ext>
            </p:extLst>
          </p:nvPr>
        </p:nvGraphicFramePr>
        <p:xfrm>
          <a:off x="714348" y="1000108"/>
          <a:ext cx="8143932" cy="5143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42844" y="142852"/>
            <a:ext cx="864929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Качество знаний по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всемирной истории</a:t>
            </a:r>
            <a:endParaRPr lang="ru-RU" sz="36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5209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142852"/>
            <a:ext cx="7756354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Качество знаний  по географии</a:t>
            </a:r>
            <a:r>
              <a:rPr lang="ru-RU" sz="36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endParaRPr lang="ru-RU" sz="36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175974814"/>
              </p:ext>
            </p:extLst>
          </p:nvPr>
        </p:nvGraphicFramePr>
        <p:xfrm>
          <a:off x="214282" y="1397000"/>
          <a:ext cx="8786874" cy="53181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99773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142852"/>
            <a:ext cx="6784935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Качество знаний  по биологии</a:t>
            </a:r>
            <a:r>
              <a:rPr lang="ru-RU" sz="36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endParaRPr lang="ru-RU" sz="36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303201003"/>
              </p:ext>
            </p:extLst>
          </p:nvPr>
        </p:nvGraphicFramePr>
        <p:xfrm>
          <a:off x="142844" y="857232"/>
          <a:ext cx="8786874" cy="5715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85911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6001449"/>
              </p:ext>
            </p:extLst>
          </p:nvPr>
        </p:nvGraphicFramePr>
        <p:xfrm>
          <a:off x="214282" y="1214422"/>
          <a:ext cx="8572560" cy="47863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214282" y="142852"/>
            <a:ext cx="8576441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Качество знаний по математике </a:t>
            </a:r>
          </a:p>
          <a:p>
            <a:pPr algn="ctr"/>
            <a:r>
              <a:rPr lang="ru-RU" sz="32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(алгебре)</a:t>
            </a:r>
            <a:endParaRPr lang="ru-RU" sz="32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6288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214290"/>
            <a:ext cx="885828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Качество знаний по геометрии</a:t>
            </a:r>
            <a:endParaRPr lang="ru-RU" sz="36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1531451476"/>
              </p:ext>
            </p:extLst>
          </p:nvPr>
        </p:nvGraphicFramePr>
        <p:xfrm>
          <a:off x="428596" y="1142984"/>
          <a:ext cx="8429684" cy="5500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43329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7162785"/>
              </p:ext>
            </p:extLst>
          </p:nvPr>
        </p:nvGraphicFramePr>
        <p:xfrm>
          <a:off x="285720" y="1214422"/>
          <a:ext cx="8643998" cy="50720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857224" y="428604"/>
            <a:ext cx="608705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Качество знаний по физике</a:t>
            </a:r>
            <a:endParaRPr lang="ru-RU" sz="36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5377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2276872"/>
            <a:ext cx="8227573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600" dirty="0">
                <a:latin typeface="Times New Roman" pitchFamily="18" charset="0"/>
                <a:cs typeface="Times New Roman" pitchFamily="18" charset="0"/>
              </a:rPr>
              <a:t>Спасибо за </a:t>
            </a:r>
            <a:r>
              <a:rPr lang="ru-RU" sz="6600" dirty="0" smtClean="0">
                <a:latin typeface="Times New Roman" pitchFamily="18" charset="0"/>
                <a:cs typeface="Times New Roman" pitchFamily="18" charset="0"/>
              </a:rPr>
              <a:t>внимание!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34377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658</TotalTime>
  <Words>637</Words>
  <Application>Microsoft Office PowerPoint</Application>
  <PresentationFormat>Экран (4:3)</PresentationFormat>
  <Paragraphs>301</Paragraphs>
  <Slides>20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Arial</vt:lpstr>
      <vt:lpstr>Calibri</vt:lpstr>
      <vt:lpstr>Times New Roman</vt:lpstr>
      <vt:lpstr>Тема Office</vt:lpstr>
      <vt:lpstr>   2-тоқсанның білім сапасы мен үлгерімінің мониторингі ( 2018 – 2019 оқу жылы)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Admin_2</cp:lastModifiedBy>
  <cp:revision>78</cp:revision>
  <cp:lastPrinted>2018-10-29T10:42:06Z</cp:lastPrinted>
  <dcterms:created xsi:type="dcterms:W3CDTF">2018-05-23T13:26:07Z</dcterms:created>
  <dcterms:modified xsi:type="dcterms:W3CDTF">2019-01-03T10:28:17Z</dcterms:modified>
</cp:coreProperties>
</file>